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3798" r:id="rId6"/>
    <p:sldMasterId id="2147483803" r:id="rId7"/>
    <p:sldMasterId id="2147483810" r:id="rId8"/>
  </p:sldMasterIdLst>
  <p:notesMasterIdLst>
    <p:notesMasterId r:id="rId23"/>
  </p:notesMasterIdLst>
  <p:sldIdLst>
    <p:sldId id="2147483642" r:id="rId9"/>
    <p:sldId id="266" r:id="rId10"/>
    <p:sldId id="2147483647" r:id="rId11"/>
    <p:sldId id="2147483644" r:id="rId12"/>
    <p:sldId id="290" r:id="rId13"/>
    <p:sldId id="285" r:id="rId14"/>
    <p:sldId id="2147483643" r:id="rId15"/>
    <p:sldId id="296" r:id="rId16"/>
    <p:sldId id="297" r:id="rId17"/>
    <p:sldId id="256" r:id="rId18"/>
    <p:sldId id="257" r:id="rId19"/>
    <p:sldId id="2147483646" r:id="rId20"/>
    <p:sldId id="294" r:id="rId21"/>
    <p:sldId id="271" r:id="rId22"/>
  </p:sldIdLst>
  <p:sldSz cx="12192000" cy="6858000"/>
  <p:notesSz cx="7010400" cy="9296400"/>
  <p:defaultTextStyle>
    <a:defPPr>
      <a:defRPr lang="en-US"/>
    </a:defPPr>
    <a:lvl1pPr algn="l" defTabSz="60958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609585" algn="l" defTabSz="60958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1219170" algn="l" defTabSz="60958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828754" algn="l" defTabSz="60958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2438339" algn="l" defTabSz="60958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3047924" algn="l" defTabSz="609585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3657509" algn="l" defTabSz="609585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4267093" algn="l" defTabSz="609585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4876678" algn="l" defTabSz="609585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53143A9-B1B1-4E91-9B06-9873C794DEF1}">
          <p14:sldIdLst>
            <p14:sldId id="2147483642"/>
            <p14:sldId id="266"/>
            <p14:sldId id="2147483647"/>
            <p14:sldId id="2147483644"/>
            <p14:sldId id="290"/>
            <p14:sldId id="285"/>
            <p14:sldId id="2147483643"/>
            <p14:sldId id="296"/>
            <p14:sldId id="297"/>
            <p14:sldId id="256"/>
            <p14:sldId id="257"/>
            <p14:sldId id="2147483646"/>
            <p14:sldId id="294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0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7B8F70D-806B-FE19-E86F-6DE17F8A57E8}" name="Janice Choi" initials="JC" userId="S::jchoi@kuraoncology.com::956701c5-a33c-487f-8d45-3ed72a2229c3" providerId="AD"/>
  <p188:author id="{39796D20-25AA-DDB8-1462-B7196FE6A3C2}" name="Brittany Phillips" initials="BP" userId="S::bphillips@kuraoncology.com::72314eb8-b81f-4831-b56a-cc5ad2c79fd9" providerId="AD"/>
  <p188:author id="{9D776927-9545-9D55-B8B3-F76FF07399AC}" name="Hongling Zhang" initials="HZ" userId="S::hzhang@kuraoncology.com::5aad2841-570c-4736-8399-21ecf3efa11b" providerId="AD"/>
  <p188:author id="{246C522A-C8F4-1D89-3575-D25E10F82876}" name="Marcie Riches" initials="MR" userId="S::mriches@kuraoncology.com::2785df1e-6cb2-44f6-bdb6-9355ce0f9468" providerId="AD"/>
  <p188:author id="{FE912D36-A153-0417-FD9B-84B1CC486ABF}" name="Data annotation" initials="EB" userId="Data annotation" providerId="None"/>
  <p188:author id="{18AA8C48-8AA2-44CE-6FF9-A3BE9D2C9621}" name="Emily Balevich" initials="EB" userId="S::emily.balevich@envisionpharma.com::447562a6-31e3-4346-a984-76750004e7ba" providerId="AD"/>
  <p188:author id="{6C25D961-8332-BB01-F960-F2B51B915CB3}" name="Two Labs" initials="EB" userId="Two Labs" providerId="None"/>
  <p188:author id="{6E93637C-21FD-AD63-E4CB-9A8D95499309}" name="Daniel Corum" initials="DC" userId="S::dcorum@kuraoncology.com::b74342ae-f746-4357-9bd5-72683413cb30" providerId="AD"/>
  <p188:author id="{A734BE9B-3890-0DE2-0FF3-B1ECEE20B802}" name="emily.balevich@envisionpharma.com" initials="em" userId="S::urn:spo:guest#emily.balevich@envisionpharma.com::" providerId="AD"/>
  <p188:author id="{DF1A07CA-D01C-A798-CEEB-21AB76748225}" name="Nick Giafis" initials="NG" userId="S::ngiafis@kuraoncology.com::b169d61c-6a8e-4621-abf7-87a70448a8cd" providerId="AD"/>
  <p188:author id="{CD4BACDD-6061-0B68-D6C6-4D1D176307E5}" name="Balevich, Emily" initials="EB" userId="Balevich, Emily" providerId="None"/>
  <p188:author id="{74A7A6F9-34BF-9CC7-BDE3-214F42B510B1}" name="Harris Soifer" initials="HS" userId="S::hsoifer@kuraoncology.com::50c7fb74-d3a6-49f3-bc75-8ea9739dbdf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ck Irelan" initials="PI" lastIdx="5" clrIdx="0">
    <p:extLst>
      <p:ext uri="{19B8F6BF-5375-455C-9EA6-DF929625EA0E}">
        <p15:presenceInfo xmlns:p15="http://schemas.microsoft.com/office/powerpoint/2012/main" userId="S-1-5-21-2606473280-548047295-8510507-26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E8F2"/>
    <a:srgbClr val="414141"/>
    <a:srgbClr val="DCE6F1"/>
    <a:srgbClr val="DCE6F2"/>
    <a:srgbClr val="0070C0"/>
    <a:srgbClr val="FF9900"/>
    <a:srgbClr val="FFE0C1"/>
    <a:srgbClr val="FFCC99"/>
    <a:srgbClr val="5A70C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589" autoAdjust="0"/>
  </p:normalViewPr>
  <p:slideViewPr>
    <p:cSldViewPr snapToGrid="0">
      <p:cViewPr varScale="1">
        <p:scale>
          <a:sx n="92" d="100"/>
          <a:sy n="92" d="100"/>
        </p:scale>
        <p:origin x="102" y="1128"/>
      </p:cViewPr>
      <p:guideLst>
        <p:guide orient="horz" pos="2880"/>
        <p:guide pos="380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ice Choi" userId="956701c5-a33c-487f-8d45-3ed72a2229c3" providerId="ADAL" clId="{09A5E63C-A0F1-4D96-B159-B5FD17A110B4}"/>
    <pc:docChg chg="undo custSel modSld">
      <pc:chgData name="Janice Choi" userId="956701c5-a33c-487f-8d45-3ed72a2229c3" providerId="ADAL" clId="{09A5E63C-A0F1-4D96-B159-B5FD17A110B4}" dt="2025-12-02T22:30:47.755" v="466" actId="13926"/>
      <pc:docMkLst>
        <pc:docMk/>
      </pc:docMkLst>
      <pc:sldChg chg="modSp mod">
        <pc:chgData name="Janice Choi" userId="956701c5-a33c-487f-8d45-3ed72a2229c3" providerId="ADAL" clId="{09A5E63C-A0F1-4D96-B159-B5FD17A110B4}" dt="2025-12-02T17:37:06.643" v="180" actId="20577"/>
        <pc:sldMkLst>
          <pc:docMk/>
          <pc:sldMk cId="447405737" sldId="256"/>
        </pc:sldMkLst>
        <pc:spChg chg="mod">
          <ac:chgData name="Janice Choi" userId="956701c5-a33c-487f-8d45-3ed72a2229c3" providerId="ADAL" clId="{09A5E63C-A0F1-4D96-B159-B5FD17A110B4}" dt="2025-12-02T17:37:06.643" v="180" actId="20577"/>
          <ac:spMkLst>
            <pc:docMk/>
            <pc:sldMk cId="447405737" sldId="256"/>
            <ac:spMk id="882" creationId="{9306B086-8FC2-FBF3-E623-34EC1A281F70}"/>
          </ac:spMkLst>
        </pc:spChg>
      </pc:sldChg>
      <pc:sldChg chg="addSp delSp modSp mod">
        <pc:chgData name="Janice Choi" userId="956701c5-a33c-487f-8d45-3ed72a2229c3" providerId="ADAL" clId="{09A5E63C-A0F1-4D96-B159-B5FD17A110B4}" dt="2025-12-02T17:42:38.296" v="395" actId="1035"/>
        <pc:sldMkLst>
          <pc:docMk/>
          <pc:sldMk cId="1131383141" sldId="257"/>
        </pc:sldMkLst>
        <pc:spChg chg="add mod">
          <ac:chgData name="Janice Choi" userId="956701c5-a33c-487f-8d45-3ed72a2229c3" providerId="ADAL" clId="{09A5E63C-A0F1-4D96-B159-B5FD17A110B4}" dt="2025-12-02T17:37:31.725" v="182"/>
          <ac:spMkLst>
            <pc:docMk/>
            <pc:sldMk cId="1131383141" sldId="257"/>
            <ac:spMk id="2" creationId="{5B1EC4FE-5883-5D86-4E2D-1527DB782A7E}"/>
          </ac:spMkLst>
        </pc:spChg>
        <pc:spChg chg="mod">
          <ac:chgData name="Janice Choi" userId="956701c5-a33c-487f-8d45-3ed72a2229c3" providerId="ADAL" clId="{09A5E63C-A0F1-4D96-B159-B5FD17A110B4}" dt="2025-12-02T17:42:38.296" v="395" actId="1035"/>
          <ac:spMkLst>
            <pc:docMk/>
            <pc:sldMk cId="1131383141" sldId="257"/>
            <ac:spMk id="5" creationId="{9C156E38-D24D-1A72-926D-A1E681B075A6}"/>
          </ac:spMkLst>
        </pc:spChg>
        <pc:spChg chg="del">
          <ac:chgData name="Janice Choi" userId="956701c5-a33c-487f-8d45-3ed72a2229c3" providerId="ADAL" clId="{09A5E63C-A0F1-4D96-B159-B5FD17A110B4}" dt="2025-12-02T17:37:31.369" v="181" actId="478"/>
          <ac:spMkLst>
            <pc:docMk/>
            <pc:sldMk cId="1131383141" sldId="257"/>
            <ac:spMk id="10" creationId="{C860EC9C-E5A3-93D2-A2C9-D33359368525}"/>
          </ac:spMkLst>
        </pc:spChg>
        <pc:spChg chg="mod">
          <ac:chgData name="Janice Choi" userId="956701c5-a33c-487f-8d45-3ed72a2229c3" providerId="ADAL" clId="{09A5E63C-A0F1-4D96-B159-B5FD17A110B4}" dt="2025-12-02T17:42:38.296" v="395" actId="1035"/>
          <ac:spMkLst>
            <pc:docMk/>
            <pc:sldMk cId="1131383141" sldId="257"/>
            <ac:spMk id="13" creationId="{D40DE5A1-0C1D-B08A-72A2-87110A70E6AC}"/>
          </ac:spMkLst>
        </pc:spChg>
        <pc:spChg chg="mod">
          <ac:chgData name="Janice Choi" userId="956701c5-a33c-487f-8d45-3ed72a2229c3" providerId="ADAL" clId="{09A5E63C-A0F1-4D96-B159-B5FD17A110B4}" dt="2025-12-02T17:42:38.296" v="395" actId="1035"/>
          <ac:spMkLst>
            <pc:docMk/>
            <pc:sldMk cId="1131383141" sldId="257"/>
            <ac:spMk id="16" creationId="{2ED82017-ADB1-D4D9-5FF6-06AF2AA6F469}"/>
          </ac:spMkLst>
        </pc:spChg>
        <pc:spChg chg="mod">
          <ac:chgData name="Janice Choi" userId="956701c5-a33c-487f-8d45-3ed72a2229c3" providerId="ADAL" clId="{09A5E63C-A0F1-4D96-B159-B5FD17A110B4}" dt="2025-12-02T17:42:38.296" v="395" actId="1035"/>
          <ac:spMkLst>
            <pc:docMk/>
            <pc:sldMk cId="1131383141" sldId="257"/>
            <ac:spMk id="18" creationId="{A5DB3E82-1E07-E192-1583-5B6336E61BAB}"/>
          </ac:spMkLst>
        </pc:spChg>
        <pc:picChg chg="mod">
          <ac:chgData name="Janice Choi" userId="956701c5-a33c-487f-8d45-3ed72a2229c3" providerId="ADAL" clId="{09A5E63C-A0F1-4D96-B159-B5FD17A110B4}" dt="2025-12-02T17:42:38.296" v="395" actId="1035"/>
          <ac:picMkLst>
            <pc:docMk/>
            <pc:sldMk cId="1131383141" sldId="257"/>
            <ac:picMk id="4" creationId="{3EB9D3EC-9D9B-90DF-60CD-9FA6E721FC41}"/>
          </ac:picMkLst>
        </pc:picChg>
      </pc:sldChg>
      <pc:sldChg chg="modSp mod">
        <pc:chgData name="Janice Choi" userId="956701c5-a33c-487f-8d45-3ed72a2229c3" providerId="ADAL" clId="{09A5E63C-A0F1-4D96-B159-B5FD17A110B4}" dt="2025-12-02T22:30:47.755" v="466" actId="13926"/>
        <pc:sldMkLst>
          <pc:docMk/>
          <pc:sldMk cId="1973252032" sldId="266"/>
        </pc:sldMkLst>
        <pc:spChg chg="mod">
          <ac:chgData name="Janice Choi" userId="956701c5-a33c-487f-8d45-3ed72a2229c3" providerId="ADAL" clId="{09A5E63C-A0F1-4D96-B159-B5FD17A110B4}" dt="2025-12-02T22:30:47.755" v="466" actId="13926"/>
          <ac:spMkLst>
            <pc:docMk/>
            <pc:sldMk cId="1973252032" sldId="266"/>
            <ac:spMk id="4" creationId="{32521CC1-124F-4664-AA3B-38EE1274A42C}"/>
          </ac:spMkLst>
        </pc:spChg>
      </pc:sldChg>
      <pc:sldChg chg="modSp mod modCm">
        <pc:chgData name="Janice Choi" userId="956701c5-a33c-487f-8d45-3ed72a2229c3" providerId="ADAL" clId="{09A5E63C-A0F1-4D96-B159-B5FD17A110B4}" dt="2025-12-02T18:52:50.983" v="419" actId="1035"/>
        <pc:sldMkLst>
          <pc:docMk/>
          <pc:sldMk cId="2721908008" sldId="271"/>
        </pc:sldMkLst>
        <pc:spChg chg="mod">
          <ac:chgData name="Janice Choi" userId="956701c5-a33c-487f-8d45-3ed72a2229c3" providerId="ADAL" clId="{09A5E63C-A0F1-4D96-B159-B5FD17A110B4}" dt="2025-12-02T18:52:50.983" v="419" actId="1035"/>
          <ac:spMkLst>
            <pc:docMk/>
            <pc:sldMk cId="2721908008" sldId="271"/>
            <ac:spMk id="3" creationId="{81A215DE-EB24-2A44-C09C-4DD17C8C92BA}"/>
          </ac:spMkLst>
        </pc:spChg>
        <pc:spChg chg="mod">
          <ac:chgData name="Janice Choi" userId="956701c5-a33c-487f-8d45-3ed72a2229c3" providerId="ADAL" clId="{09A5E63C-A0F1-4D96-B159-B5FD17A110B4}" dt="2025-12-02T18:52:39.336" v="413" actId="1076"/>
          <ac:spMkLst>
            <pc:docMk/>
            <pc:sldMk cId="2721908008" sldId="271"/>
            <ac:spMk id="5" creationId="{049D9E6A-AA16-56D4-82A9-9A81ADE7FF8D}"/>
          </ac:spMkLst>
        </pc:spChg>
        <pc:grpChg chg="mod">
          <ac:chgData name="Janice Choi" userId="956701c5-a33c-487f-8d45-3ed72a2229c3" providerId="ADAL" clId="{09A5E63C-A0F1-4D96-B159-B5FD17A110B4}" dt="2025-12-02T18:52:39.336" v="413" actId="1076"/>
          <ac:grpSpMkLst>
            <pc:docMk/>
            <pc:sldMk cId="2721908008" sldId="271"/>
            <ac:grpSpMk id="2" creationId="{F2B154EF-0547-DD82-47D1-EBC69DE17681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8:46:32.190" v="405" actId="20577"/>
              <pc2:cmMkLst xmlns:pc2="http://schemas.microsoft.com/office/powerpoint/2019/9/main/command">
                <pc:docMk/>
                <pc:sldMk cId="2721908008" sldId="271"/>
                <pc2:cmMk id="{3C0174AA-B3DA-469B-BEF0-42882D05E7AA}"/>
              </pc2:cmMkLst>
            </pc226:cmChg>
          </p:ext>
        </pc:extLst>
      </pc:sldChg>
      <pc:sldChg chg="modSp mod">
        <pc:chgData name="Janice Choi" userId="956701c5-a33c-487f-8d45-3ed72a2229c3" providerId="ADAL" clId="{09A5E63C-A0F1-4D96-B159-B5FD17A110B4}" dt="2025-12-02T17:33:30.612" v="6" actId="20577"/>
        <pc:sldMkLst>
          <pc:docMk/>
          <pc:sldMk cId="574929237" sldId="285"/>
        </pc:sldMkLst>
        <pc:spChg chg="mod">
          <ac:chgData name="Janice Choi" userId="956701c5-a33c-487f-8d45-3ed72a2229c3" providerId="ADAL" clId="{09A5E63C-A0F1-4D96-B159-B5FD17A110B4}" dt="2025-12-02T17:33:30.612" v="6" actId="20577"/>
          <ac:spMkLst>
            <pc:docMk/>
            <pc:sldMk cId="574929237" sldId="285"/>
            <ac:spMk id="6" creationId="{E691B278-066F-0685-65CA-88A6368A9960}"/>
          </ac:spMkLst>
        </pc:spChg>
      </pc:sldChg>
      <pc:sldChg chg="modSp mod modCm">
        <pc:chgData name="Janice Choi" userId="956701c5-a33c-487f-8d45-3ed72a2229c3" providerId="ADAL" clId="{09A5E63C-A0F1-4D96-B159-B5FD17A110B4}" dt="2025-12-02T21:38:14.319" v="458" actId="20577"/>
        <pc:sldMkLst>
          <pc:docMk/>
          <pc:sldMk cId="3554305734" sldId="294"/>
        </pc:sldMkLst>
        <pc:spChg chg="mod">
          <ac:chgData name="Janice Choi" userId="956701c5-a33c-487f-8d45-3ed72a2229c3" providerId="ADAL" clId="{09A5E63C-A0F1-4D96-B159-B5FD17A110B4}" dt="2025-12-02T21:38:14.319" v="458" actId="20577"/>
          <ac:spMkLst>
            <pc:docMk/>
            <pc:sldMk cId="3554305734" sldId="294"/>
            <ac:spMk id="3" creationId="{5D4D2FD7-3A1E-0973-9F01-0D3B4312A8F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20:31:43.412" v="454" actId="20577"/>
              <pc2:cmMkLst xmlns:pc2="http://schemas.microsoft.com/office/powerpoint/2019/9/main/command">
                <pc:docMk/>
                <pc:sldMk cId="3554305734" sldId="294"/>
                <pc2:cmMk id="{F3972B47-427A-4CDC-9A60-CB09848356BE}"/>
              </pc2:cmMkLst>
            </pc226:cmChg>
          </p:ext>
        </pc:extLst>
      </pc:sldChg>
      <pc:sldChg chg="modSp mod">
        <pc:chgData name="Janice Choi" userId="956701c5-a33c-487f-8d45-3ed72a2229c3" providerId="ADAL" clId="{09A5E63C-A0F1-4D96-B159-B5FD17A110B4}" dt="2025-12-02T22:25:53.749" v="465" actId="14100"/>
        <pc:sldMkLst>
          <pc:docMk/>
          <pc:sldMk cId="3037259292" sldId="296"/>
        </pc:sldMkLst>
        <pc:spChg chg="mod">
          <ac:chgData name="Janice Choi" userId="956701c5-a33c-487f-8d45-3ed72a2229c3" providerId="ADAL" clId="{09A5E63C-A0F1-4D96-B159-B5FD17A110B4}" dt="2025-12-02T19:43:56.133" v="436" actId="948"/>
          <ac:spMkLst>
            <pc:docMk/>
            <pc:sldMk cId="3037259292" sldId="296"/>
            <ac:spMk id="7" creationId="{79D645AA-8408-CE4D-FDBD-BF1C7EC702FA}"/>
          </ac:spMkLst>
        </pc:spChg>
        <pc:graphicFrameChg chg="mod modGraphic">
          <ac:chgData name="Janice Choi" userId="956701c5-a33c-487f-8d45-3ed72a2229c3" providerId="ADAL" clId="{09A5E63C-A0F1-4D96-B159-B5FD17A110B4}" dt="2025-12-02T22:25:53.749" v="465" actId="14100"/>
          <ac:graphicFrameMkLst>
            <pc:docMk/>
            <pc:sldMk cId="3037259292" sldId="296"/>
            <ac:graphicFrameMk id="4" creationId="{397DF0AD-5F3D-E9EE-D584-F9260F827C2F}"/>
          </ac:graphicFrameMkLst>
        </pc:graphicFrameChg>
      </pc:sldChg>
      <pc:sldChg chg="modSp mod">
        <pc:chgData name="Janice Choi" userId="956701c5-a33c-487f-8d45-3ed72a2229c3" providerId="ADAL" clId="{09A5E63C-A0F1-4D96-B159-B5FD17A110B4}" dt="2025-12-02T17:42:05.497" v="376" actId="20577"/>
        <pc:sldMkLst>
          <pc:docMk/>
          <pc:sldMk cId="2599188609" sldId="297"/>
        </pc:sldMkLst>
        <pc:spChg chg="mod">
          <ac:chgData name="Janice Choi" userId="956701c5-a33c-487f-8d45-3ed72a2229c3" providerId="ADAL" clId="{09A5E63C-A0F1-4D96-B159-B5FD17A110B4}" dt="2025-12-02T17:42:05.497" v="376" actId="20577"/>
          <ac:spMkLst>
            <pc:docMk/>
            <pc:sldMk cId="2599188609" sldId="297"/>
            <ac:spMk id="6" creationId="{F2F22643-B3FA-6789-B16B-1A90DD1AD90F}"/>
          </ac:spMkLst>
        </pc:spChg>
      </pc:sldChg>
      <pc:sldChg chg="modSp mod">
        <pc:chgData name="Janice Choi" userId="956701c5-a33c-487f-8d45-3ed72a2229c3" providerId="ADAL" clId="{09A5E63C-A0F1-4D96-B159-B5FD17A110B4}" dt="2025-12-02T17:33:39.284" v="10" actId="20577"/>
        <pc:sldMkLst>
          <pc:docMk/>
          <pc:sldMk cId="966768727" sldId="2147483643"/>
        </pc:sldMkLst>
        <pc:spChg chg="mod">
          <ac:chgData name="Janice Choi" userId="956701c5-a33c-487f-8d45-3ed72a2229c3" providerId="ADAL" clId="{09A5E63C-A0F1-4D96-B159-B5FD17A110B4}" dt="2025-12-02T17:33:39.284" v="10" actId="20577"/>
          <ac:spMkLst>
            <pc:docMk/>
            <pc:sldMk cId="966768727" sldId="2147483643"/>
            <ac:spMk id="2" creationId="{DE4DAF3A-2BC0-58AF-EF42-875F25275B65}"/>
          </ac:spMkLst>
        </pc:spChg>
      </pc:sldChg>
      <pc:sldChg chg="modSp mod">
        <pc:chgData name="Janice Choi" userId="956701c5-a33c-487f-8d45-3ed72a2229c3" providerId="ADAL" clId="{09A5E63C-A0F1-4D96-B159-B5FD17A110B4}" dt="2025-12-02T17:33:18.734" v="2" actId="20577"/>
        <pc:sldMkLst>
          <pc:docMk/>
          <pc:sldMk cId="486180982" sldId="2147483644"/>
        </pc:sldMkLst>
        <pc:spChg chg="mod">
          <ac:chgData name="Janice Choi" userId="956701c5-a33c-487f-8d45-3ed72a2229c3" providerId="ADAL" clId="{09A5E63C-A0F1-4D96-B159-B5FD17A110B4}" dt="2025-12-02T17:33:18.734" v="2" actId="20577"/>
          <ac:spMkLst>
            <pc:docMk/>
            <pc:sldMk cId="486180982" sldId="2147483644"/>
            <ac:spMk id="17" creationId="{7F4044B7-DE42-539F-5EAE-1651B2304F05}"/>
          </ac:spMkLst>
        </pc:spChg>
      </pc:sldChg>
      <pc:sldChg chg="modSp mod">
        <pc:chgData name="Janice Choi" userId="956701c5-a33c-487f-8d45-3ed72a2229c3" providerId="ADAL" clId="{09A5E63C-A0F1-4D96-B159-B5FD17A110B4}" dt="2025-12-02T20:31:25.456" v="438" actId="113"/>
        <pc:sldMkLst>
          <pc:docMk/>
          <pc:sldMk cId="2797272161" sldId="2147483646"/>
        </pc:sldMkLst>
        <pc:spChg chg="mod">
          <ac:chgData name="Janice Choi" userId="956701c5-a33c-487f-8d45-3ed72a2229c3" providerId="ADAL" clId="{09A5E63C-A0F1-4D96-B159-B5FD17A110B4}" dt="2025-12-02T20:31:25.456" v="438" actId="113"/>
          <ac:spMkLst>
            <pc:docMk/>
            <pc:sldMk cId="2797272161" sldId="2147483646"/>
            <ac:spMk id="7" creationId="{9D8A1CC6-95C2-C2A2-8A29-0C6480884159}"/>
          </ac:spMkLst>
        </pc:spChg>
        <pc:spChg chg="mod">
          <ac:chgData name="Janice Choi" userId="956701c5-a33c-487f-8d45-3ed72a2229c3" providerId="ADAL" clId="{09A5E63C-A0F1-4D96-B159-B5FD17A110B4}" dt="2025-12-02T19:43:20.125" v="434" actId="1036"/>
          <ac:spMkLst>
            <pc:docMk/>
            <pc:sldMk cId="2797272161" sldId="2147483646"/>
            <ac:spMk id="9" creationId="{AED8D7C8-307D-C549-F578-ED5DD425BFDC}"/>
          </ac:spMkLst>
        </pc:spChg>
      </pc:sldChg>
      <pc:sldChg chg="modSp mod modCm">
        <pc:chgData name="Janice Choi" userId="956701c5-a33c-487f-8d45-3ed72a2229c3" providerId="ADAL" clId="{09A5E63C-A0F1-4D96-B159-B5FD17A110B4}" dt="2025-12-02T19:43:00.794" v="427" actId="6549"/>
        <pc:sldMkLst>
          <pc:docMk/>
          <pc:sldMk cId="2565073081" sldId="2147483647"/>
        </pc:sldMkLst>
        <pc:spChg chg="mod">
          <ac:chgData name="Janice Choi" userId="956701c5-a33c-487f-8d45-3ed72a2229c3" providerId="ADAL" clId="{09A5E63C-A0F1-4D96-B159-B5FD17A110B4}" dt="2025-12-02T17:33:05.999" v="1" actId="20577"/>
          <ac:spMkLst>
            <pc:docMk/>
            <pc:sldMk cId="2565073081" sldId="2147483647"/>
            <ac:spMk id="3" creationId="{C2B3598F-6123-0CC6-F399-65060A6B698B}"/>
          </ac:spMkLst>
        </pc:spChg>
        <pc:spChg chg="mod">
          <ac:chgData name="Janice Choi" userId="956701c5-a33c-487f-8d45-3ed72a2229c3" providerId="ADAL" clId="{09A5E63C-A0F1-4D96-B159-B5FD17A110B4}" dt="2025-12-02T19:43:00.794" v="427" actId="6549"/>
          <ac:spMkLst>
            <pc:docMk/>
            <pc:sldMk cId="2565073081" sldId="2147483647"/>
            <ac:spMk id="13" creationId="{62F243C3-73CF-54AE-2193-04B2D541D797}"/>
          </ac:spMkLst>
        </pc:spChg>
        <pc:spChg chg="mod">
          <ac:chgData name="Janice Choi" userId="956701c5-a33c-487f-8d45-3ed72a2229c3" providerId="ADAL" clId="{09A5E63C-A0F1-4D96-B159-B5FD17A110B4}" dt="2025-12-02T19:42:49.537" v="426" actId="207"/>
          <ac:spMkLst>
            <pc:docMk/>
            <pc:sldMk cId="2565073081" sldId="2147483647"/>
            <ac:spMk id="61" creationId="{47591879-2D30-7C5E-A703-1828496F3F2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9:43:00.794" v="427" actId="6549"/>
              <pc2:cmMkLst xmlns:pc2="http://schemas.microsoft.com/office/powerpoint/2019/9/main/command">
                <pc:docMk/>
                <pc:sldMk cId="2565073081" sldId="2147483647"/>
                <pc2:cmMk id="{17FF0A16-83A4-400B-B26F-74CC066B4F3F}"/>
              </pc2:cmMkLst>
            </pc226:cmChg>
          </p:ext>
        </pc:extLst>
      </pc:sldChg>
    </pc:docChg>
  </pc:docChgLst>
  <pc:docChgLst>
    <pc:chgData name="Brittany Phillips" userId="72314eb8-b81f-4831-b56a-cc5ad2c79fd9" providerId="ADAL" clId="{1D9D5E47-0846-4718-A37A-AF616DB27C9E}"/>
    <pc:docChg chg="modSld">
      <pc:chgData name="Brittany Phillips" userId="72314eb8-b81f-4831-b56a-cc5ad2c79fd9" providerId="ADAL" clId="{1D9D5E47-0846-4718-A37A-AF616DB27C9E}" dt="2025-12-08T17:25:23.520" v="2" actId="6549"/>
      <pc:docMkLst>
        <pc:docMk/>
      </pc:docMkLst>
      <pc:sldChg chg="modSp mod">
        <pc:chgData name="Brittany Phillips" userId="72314eb8-b81f-4831-b56a-cc5ad2c79fd9" providerId="ADAL" clId="{1D9D5E47-0846-4718-A37A-AF616DB27C9E}" dt="2025-12-08T17:25:23.520" v="2" actId="6549"/>
        <pc:sldMkLst>
          <pc:docMk/>
          <pc:sldMk cId="2721908008" sldId="271"/>
        </pc:sldMkLst>
        <pc:spChg chg="mod">
          <ac:chgData name="Brittany Phillips" userId="72314eb8-b81f-4831-b56a-cc5ad2c79fd9" providerId="ADAL" clId="{1D9D5E47-0846-4718-A37A-AF616DB27C9E}" dt="2025-12-08T17:25:23.520" v="2" actId="6549"/>
          <ac:spMkLst>
            <pc:docMk/>
            <pc:sldMk cId="2721908008" sldId="271"/>
            <ac:spMk id="15" creationId="{D8657A63-D30A-7BB2-2542-677A11DD447F}"/>
          </ac:spMkLst>
        </pc:spChg>
      </pc:sldChg>
      <pc:sldChg chg="modSp mod">
        <pc:chgData name="Brittany Phillips" userId="72314eb8-b81f-4831-b56a-cc5ad2c79fd9" providerId="ADAL" clId="{1D9D5E47-0846-4718-A37A-AF616DB27C9E}" dt="2025-12-08T17:24:06.632" v="0" actId="20577"/>
        <pc:sldMkLst>
          <pc:docMk/>
          <pc:sldMk cId="88557811" sldId="2147483642"/>
        </pc:sldMkLst>
        <pc:spChg chg="mod">
          <ac:chgData name="Brittany Phillips" userId="72314eb8-b81f-4831-b56a-cc5ad2c79fd9" providerId="ADAL" clId="{1D9D5E47-0846-4718-A37A-AF616DB27C9E}" dt="2025-12-08T17:24:06.632" v="0" actId="20577"/>
          <ac:spMkLst>
            <pc:docMk/>
            <pc:sldMk cId="88557811" sldId="2147483642"/>
            <ac:spMk id="2" creationId="{D75B96B8-F410-1E9D-4484-BB76234628B4}"/>
          </ac:spMkLst>
        </pc:spChg>
      </pc:sldChg>
    </pc:docChg>
  </pc:docChgLst>
  <pc:docChgLst>
    <pc:chgData name="emily.balevich@envisionpharma.com" userId="S::urn:spo:guest#emily.balevich@envisionpharma.com::" providerId="AD" clId="Web-{50A1873F-44A5-3C50-DA4D-423D672DFDFF}"/>
    <pc:docChg chg="modSld">
      <pc:chgData name="emily.balevich@envisionpharma.com" userId="S::urn:spo:guest#emily.balevich@envisionpharma.com::" providerId="AD" clId="Web-{50A1873F-44A5-3C50-DA4D-423D672DFDFF}" dt="2025-12-02T19:37:58.510" v="20" actId="14100"/>
      <pc:docMkLst>
        <pc:docMk/>
      </pc:docMkLst>
      <pc:sldChg chg="addSp delSp modSp">
        <pc:chgData name="emily.balevich@envisionpharma.com" userId="S::urn:spo:guest#emily.balevich@envisionpharma.com::" providerId="AD" clId="Web-{50A1873F-44A5-3C50-DA4D-423D672DFDFF}" dt="2025-12-02T19:37:58.510" v="20" actId="14100"/>
        <pc:sldMkLst>
          <pc:docMk/>
          <pc:sldMk cId="447405737" sldId="256"/>
        </pc:sldMkLst>
        <pc:picChg chg="add mod">
          <ac:chgData name="emily.balevich@envisionpharma.com" userId="S::urn:spo:guest#emily.balevich@envisionpharma.com::" providerId="AD" clId="Web-{50A1873F-44A5-3C50-DA4D-423D672DFDFF}" dt="2025-12-02T19:37:58.510" v="20" actId="14100"/>
          <ac:picMkLst>
            <pc:docMk/>
            <pc:sldMk cId="447405737" sldId="256"/>
            <ac:picMk id="2" creationId="{6E95E176-0AB7-D514-ACAC-6E43F22648FC}"/>
          </ac:picMkLst>
        </pc:picChg>
        <pc:picChg chg="del">
          <ac:chgData name="emily.balevich@envisionpharma.com" userId="S::urn:spo:guest#emily.balevich@envisionpharma.com::" providerId="AD" clId="Web-{50A1873F-44A5-3C50-DA4D-423D672DFDFF}" dt="2025-12-02T19:37:37.182" v="13"/>
          <ac:picMkLst>
            <pc:docMk/>
            <pc:sldMk cId="447405737" sldId="256"/>
            <ac:picMk id="8" creationId="{27B4AA9F-8C50-0BB6-E926-F4420FDB4DD1}"/>
          </ac:picMkLst>
        </pc:picChg>
      </pc:sldChg>
      <pc:sldChg chg="addSp delSp modSp">
        <pc:chgData name="emily.balevich@envisionpharma.com" userId="S::urn:spo:guest#emily.balevich@envisionpharma.com::" providerId="AD" clId="Web-{50A1873F-44A5-3C50-DA4D-423D672DFDFF}" dt="2025-12-02T19:37:08.182" v="9" actId="14100"/>
        <pc:sldMkLst>
          <pc:docMk/>
          <pc:sldMk cId="1131383141" sldId="257"/>
        </pc:sldMkLst>
        <pc:picChg chg="add mod">
          <ac:chgData name="emily.balevich@envisionpharma.com" userId="S::urn:spo:guest#emily.balevich@envisionpharma.com::" providerId="AD" clId="Web-{50A1873F-44A5-3C50-DA4D-423D672DFDFF}" dt="2025-12-02T19:37:08.182" v="9" actId="14100"/>
          <ac:picMkLst>
            <pc:docMk/>
            <pc:sldMk cId="1131383141" sldId="257"/>
            <ac:picMk id="3" creationId="{2F8190F1-5BE1-79D3-5C8A-2865F9B0B1C4}"/>
          </ac:picMkLst>
        </pc:picChg>
        <pc:picChg chg="del">
          <ac:chgData name="emily.balevich@envisionpharma.com" userId="S::urn:spo:guest#emily.balevich@envisionpharma.com::" providerId="AD" clId="Web-{50A1873F-44A5-3C50-DA4D-423D672DFDFF}" dt="2025-12-02T19:36:48.916" v="3"/>
          <ac:picMkLst>
            <pc:docMk/>
            <pc:sldMk cId="1131383141" sldId="257"/>
            <ac:picMk id="4" creationId="{3EB9D3EC-9D9B-90DF-60CD-9FA6E721FC41}"/>
          </ac:picMkLst>
        </pc:picChg>
      </pc:sldChg>
    </pc:docChg>
  </pc:docChgLst>
  <pc:docChgLst>
    <pc:chgData name="Emily Balevich" userId="447562a6-31e3-4346-a984-76750004e7ba" providerId="ADAL" clId="{F340D69F-DE14-490C-946E-006C326C63CC}"/>
    <pc:docChg chg="undo custSel modSld">
      <pc:chgData name="Emily Balevich" userId="447562a6-31e3-4346-a984-76750004e7ba" providerId="ADAL" clId="{F340D69F-DE14-490C-946E-006C326C63CC}" dt="2025-12-01T20:40:07.199" v="445" actId="12788"/>
      <pc:docMkLst>
        <pc:docMk/>
      </pc:docMkLst>
      <pc:sldChg chg="modSp mod">
        <pc:chgData name="Emily Balevich" userId="447562a6-31e3-4346-a984-76750004e7ba" providerId="ADAL" clId="{F340D69F-DE14-490C-946E-006C326C63CC}" dt="2025-12-01T20:35:44.038" v="435" actId="1035"/>
        <pc:sldMkLst>
          <pc:docMk/>
          <pc:sldMk cId="447405737" sldId="256"/>
        </pc:sldMkLst>
        <pc:spChg chg="mod">
          <ac:chgData name="Emily Balevich" userId="447562a6-31e3-4346-a984-76750004e7ba" providerId="ADAL" clId="{F340D69F-DE14-490C-946E-006C326C63CC}" dt="2025-12-01T20:09:04.602" v="324" actId="554"/>
          <ac:spMkLst>
            <pc:docMk/>
            <pc:sldMk cId="447405737" sldId="256"/>
            <ac:spMk id="4" creationId="{7AA743E3-A9B1-FE00-1FA1-C024C7C7ED74}"/>
          </ac:spMkLst>
        </pc:spChg>
        <pc:spChg chg="mod">
          <ac:chgData name="Emily Balevich" userId="447562a6-31e3-4346-a984-76750004e7ba" providerId="ADAL" clId="{F340D69F-DE14-490C-946E-006C326C63CC}" dt="2025-12-01T19:47:22.675" v="222" actId="12788"/>
          <ac:spMkLst>
            <pc:docMk/>
            <pc:sldMk cId="447405737" sldId="256"/>
            <ac:spMk id="6" creationId="{EDE9ABE5-ED29-967E-FDC2-9A70E69CAB21}"/>
          </ac:spMkLst>
        </pc:spChg>
        <pc:spChg chg="mod">
          <ac:chgData name="Emily Balevich" userId="447562a6-31e3-4346-a984-76750004e7ba" providerId="ADAL" clId="{F340D69F-DE14-490C-946E-006C326C63CC}" dt="2025-12-01T20:09:04.602" v="324" actId="554"/>
          <ac:spMkLst>
            <pc:docMk/>
            <pc:sldMk cId="447405737" sldId="256"/>
            <ac:spMk id="13" creationId="{259E1260-440B-DF48-7D2B-805A2954A18C}"/>
          </ac:spMkLst>
        </pc:spChg>
        <pc:spChg chg="mod">
          <ac:chgData name="Emily Balevich" userId="447562a6-31e3-4346-a984-76750004e7ba" providerId="ADAL" clId="{F340D69F-DE14-490C-946E-006C326C63CC}" dt="2025-12-01T20:34:32.360" v="373" actId="1035"/>
          <ac:spMkLst>
            <pc:docMk/>
            <pc:sldMk cId="447405737" sldId="256"/>
            <ac:spMk id="17" creationId="{7E6806DD-2A2B-613C-F7F3-7F57645B39C7}"/>
          </ac:spMkLst>
        </pc:spChg>
        <pc:spChg chg="mod">
          <ac:chgData name="Emily Balevich" userId="447562a6-31e3-4346-a984-76750004e7ba" providerId="ADAL" clId="{F340D69F-DE14-490C-946E-006C326C63CC}" dt="2025-12-01T20:35:44.038" v="435" actId="1035"/>
          <ac:spMkLst>
            <pc:docMk/>
            <pc:sldMk cId="447405737" sldId="256"/>
            <ac:spMk id="882" creationId="{9306B086-8FC2-FBF3-E623-34EC1A281F70}"/>
          </ac:spMkLst>
        </pc:spChg>
        <pc:picChg chg="mod">
          <ac:chgData name="Emily Balevich" userId="447562a6-31e3-4346-a984-76750004e7ba" providerId="ADAL" clId="{F340D69F-DE14-490C-946E-006C326C63CC}" dt="2025-12-01T20:08:30.661" v="322" actId="14100"/>
          <ac:picMkLst>
            <pc:docMk/>
            <pc:sldMk cId="447405737" sldId="256"/>
            <ac:picMk id="8" creationId="{27B4AA9F-8C50-0BB6-E926-F4420FDB4DD1}"/>
          </ac:picMkLst>
        </pc:picChg>
      </pc:sldChg>
      <pc:sldChg chg="modSp mod">
        <pc:chgData name="Emily Balevich" userId="447562a6-31e3-4346-a984-76750004e7ba" providerId="ADAL" clId="{F340D69F-DE14-490C-946E-006C326C63CC}" dt="2025-12-01T20:34:21.512" v="369" actId="1035"/>
        <pc:sldMkLst>
          <pc:docMk/>
          <pc:sldMk cId="1131383141" sldId="257"/>
        </pc:sldMkLst>
        <pc:spChg chg="mod">
          <ac:chgData name="Emily Balevich" userId="447562a6-31e3-4346-a984-76750004e7ba" providerId="ADAL" clId="{F340D69F-DE14-490C-946E-006C326C63CC}" dt="2025-12-01T20:34:18.175" v="364" actId="12788"/>
          <ac:spMkLst>
            <pc:docMk/>
            <pc:sldMk cId="1131383141" sldId="257"/>
            <ac:spMk id="5" creationId="{9C156E38-D24D-1A72-926D-A1E681B075A6}"/>
          </ac:spMkLst>
        </pc:spChg>
        <pc:spChg chg="mod">
          <ac:chgData name="Emily Balevich" userId="447562a6-31e3-4346-a984-76750004e7ba" providerId="ADAL" clId="{F340D69F-DE14-490C-946E-006C326C63CC}" dt="2025-12-01T19:47:27.748" v="223" actId="12788"/>
          <ac:spMkLst>
            <pc:docMk/>
            <pc:sldMk cId="1131383141" sldId="257"/>
            <ac:spMk id="6" creationId="{F6FCC89D-2C88-092C-4DFE-5804E169612F}"/>
          </ac:spMkLst>
        </pc:spChg>
        <pc:spChg chg="mod">
          <ac:chgData name="Emily Balevich" userId="447562a6-31e3-4346-a984-76750004e7ba" providerId="ADAL" clId="{F340D69F-DE14-490C-946E-006C326C63CC}" dt="2025-12-01T19:18:19.327" v="191" actId="13926"/>
          <ac:spMkLst>
            <pc:docMk/>
            <pc:sldMk cId="1131383141" sldId="257"/>
            <ac:spMk id="13" creationId="{D40DE5A1-0C1D-B08A-72A2-87110A70E6AC}"/>
          </ac:spMkLst>
        </pc:spChg>
        <pc:spChg chg="mod">
          <ac:chgData name="Emily Balevich" userId="447562a6-31e3-4346-a984-76750004e7ba" providerId="ADAL" clId="{F340D69F-DE14-490C-946E-006C326C63CC}" dt="2025-12-01T20:34:21.512" v="369" actId="1035"/>
          <ac:spMkLst>
            <pc:docMk/>
            <pc:sldMk cId="1131383141" sldId="257"/>
            <ac:spMk id="16" creationId="{2ED82017-ADB1-D4D9-5FF6-06AF2AA6F469}"/>
          </ac:spMkLst>
        </pc:spChg>
      </pc:sldChg>
      <pc:sldChg chg="addSp delSp modSp mod">
        <pc:chgData name="Emily Balevich" userId="447562a6-31e3-4346-a984-76750004e7ba" providerId="ADAL" clId="{F340D69F-DE14-490C-946E-006C326C63CC}" dt="2025-12-01T20:16:05.758" v="337" actId="1035"/>
        <pc:sldMkLst>
          <pc:docMk/>
          <pc:sldMk cId="1973252032" sldId="266"/>
        </pc:sldMkLst>
        <pc:spChg chg="mod">
          <ac:chgData name="Emily Balevich" userId="447562a6-31e3-4346-a984-76750004e7ba" providerId="ADAL" clId="{F340D69F-DE14-490C-946E-006C326C63CC}" dt="2025-12-01T20:15:47.697" v="328" actId="14100"/>
          <ac:spMkLst>
            <pc:docMk/>
            <pc:sldMk cId="1973252032" sldId="266"/>
            <ac:spMk id="5" creationId="{7636F233-561D-C1FC-2426-F00F3957B3A7}"/>
          </ac:spMkLst>
        </pc:spChg>
        <pc:picChg chg="del">
          <ac:chgData name="Emily Balevich" userId="447562a6-31e3-4346-a984-76750004e7ba" providerId="ADAL" clId="{F340D69F-DE14-490C-946E-006C326C63CC}" dt="2025-12-01T20:15:54.471" v="329" actId="478"/>
          <ac:picMkLst>
            <pc:docMk/>
            <pc:sldMk cId="1973252032" sldId="266"/>
            <ac:picMk id="3" creationId="{AE28AF6B-D94F-FAF2-0E73-7505855E6899}"/>
          </ac:picMkLst>
        </pc:picChg>
        <pc:picChg chg="add mod">
          <ac:chgData name="Emily Balevich" userId="447562a6-31e3-4346-a984-76750004e7ba" providerId="ADAL" clId="{F340D69F-DE14-490C-946E-006C326C63CC}" dt="2025-12-01T20:16:05.758" v="337" actId="1035"/>
          <ac:picMkLst>
            <pc:docMk/>
            <pc:sldMk cId="1973252032" sldId="266"/>
            <ac:picMk id="6" creationId="{201BBDB3-0B51-FB0F-CDA0-BDA17D80196C}"/>
          </ac:picMkLst>
        </pc:picChg>
      </pc:sldChg>
      <pc:sldChg chg="addSp delSp modSp mod">
        <pc:chgData name="Emily Balevich" userId="447562a6-31e3-4346-a984-76750004e7ba" providerId="ADAL" clId="{F340D69F-DE14-490C-946E-006C326C63CC}" dt="2025-12-01T20:10:21.503" v="327" actId="1076"/>
        <pc:sldMkLst>
          <pc:docMk/>
          <pc:sldMk cId="2721908008" sldId="271"/>
        </pc:sldMkLst>
        <pc:spChg chg="del">
          <ac:chgData name="Emily Balevich" userId="447562a6-31e3-4346-a984-76750004e7ba" providerId="ADAL" clId="{F340D69F-DE14-490C-946E-006C326C63CC}" dt="2025-12-01T19:18:44.541" v="197" actId="478"/>
          <ac:spMkLst>
            <pc:docMk/>
            <pc:sldMk cId="2721908008" sldId="271"/>
            <ac:spMk id="4" creationId="{53B143CB-2CFA-A578-32F5-9065E952D572}"/>
          </ac:spMkLst>
        </pc:spChg>
        <pc:spChg chg="mod">
          <ac:chgData name="Emily Balevich" userId="447562a6-31e3-4346-a984-76750004e7ba" providerId="ADAL" clId="{F340D69F-DE14-490C-946E-006C326C63CC}" dt="2025-12-01T19:47:42.836" v="226" actId="12788"/>
          <ac:spMkLst>
            <pc:docMk/>
            <pc:sldMk cId="2721908008" sldId="271"/>
            <ac:spMk id="7" creationId="{1BF6F65C-0D07-241C-FC81-D9D8D7DB7741}"/>
          </ac:spMkLst>
        </pc:spChg>
        <pc:spChg chg="mod">
          <ac:chgData name="Emily Balevich" userId="447562a6-31e3-4346-a984-76750004e7ba" providerId="ADAL" clId="{F340D69F-DE14-490C-946E-006C326C63CC}" dt="2025-12-01T20:10:21.503" v="327" actId="1076"/>
          <ac:spMkLst>
            <pc:docMk/>
            <pc:sldMk cId="2721908008" sldId="271"/>
            <ac:spMk id="15" creationId="{D8657A63-D30A-7BB2-2542-677A11DD447F}"/>
          </ac:spMkLst>
        </pc:spChg>
        <pc:grpChg chg="mod">
          <ac:chgData name="Emily Balevich" userId="447562a6-31e3-4346-a984-76750004e7ba" providerId="ADAL" clId="{F340D69F-DE14-490C-946E-006C326C63CC}" dt="2025-12-01T19:18:42.726" v="196" actId="962"/>
          <ac:grpSpMkLst>
            <pc:docMk/>
            <pc:sldMk cId="2721908008" sldId="271"/>
            <ac:grpSpMk id="2" creationId="{F2B154EF-0547-DD82-47D1-EBC69DE17681}"/>
          </ac:grpSpMkLst>
        </pc:grpChg>
        <pc:picChg chg="add mod">
          <ac:chgData name="Emily Balevich" userId="447562a6-31e3-4346-a984-76750004e7ba" providerId="ADAL" clId="{F340D69F-DE14-490C-946E-006C326C63CC}" dt="2025-12-01T19:18:52.486" v="199" actId="1076"/>
          <ac:picMkLst>
            <pc:docMk/>
            <pc:sldMk cId="2721908008" sldId="271"/>
            <ac:picMk id="8" creationId="{66A44972-EC90-8BF2-043A-BE224580F063}"/>
          </ac:picMkLst>
        </pc:picChg>
      </pc:sldChg>
      <pc:sldChg chg="modSp mod">
        <pc:chgData name="Emily Balevich" userId="447562a6-31e3-4346-a984-76750004e7ba" providerId="ADAL" clId="{F340D69F-DE14-490C-946E-006C326C63CC}" dt="2025-12-01T20:28:11.072" v="361" actId="12788"/>
        <pc:sldMkLst>
          <pc:docMk/>
          <pc:sldMk cId="574929237" sldId="285"/>
        </pc:sldMkLst>
        <pc:spChg chg="mod">
          <ac:chgData name="Emily Balevich" userId="447562a6-31e3-4346-a984-76750004e7ba" providerId="ADAL" clId="{F340D69F-DE14-490C-946E-006C326C63CC}" dt="2025-12-01T20:28:11.072" v="361" actId="12788"/>
          <ac:spMkLst>
            <pc:docMk/>
            <pc:sldMk cId="574929237" sldId="285"/>
            <ac:spMk id="2" creationId="{49017C66-2C36-7686-F9CB-93F73BA02809}"/>
          </ac:spMkLst>
        </pc:spChg>
        <pc:spChg chg="mod">
          <ac:chgData name="Emily Balevich" userId="447562a6-31e3-4346-a984-76750004e7ba" providerId="ADAL" clId="{F340D69F-DE14-490C-946E-006C326C63CC}" dt="2025-12-01T20:02:33.104" v="306" actId="1035"/>
          <ac:spMkLst>
            <pc:docMk/>
            <pc:sldMk cId="574929237" sldId="285"/>
            <ac:spMk id="6" creationId="{E691B278-066F-0685-65CA-88A6368A9960}"/>
          </ac:spMkLst>
        </pc:spChg>
        <pc:spChg chg="mod">
          <ac:chgData name="Emily Balevich" userId="447562a6-31e3-4346-a984-76750004e7ba" providerId="ADAL" clId="{F340D69F-DE14-490C-946E-006C326C63CC}" dt="2025-12-01T19:47:03.426" v="218" actId="12788"/>
          <ac:spMkLst>
            <pc:docMk/>
            <pc:sldMk cId="574929237" sldId="285"/>
            <ac:spMk id="7" creationId="{3A3A0814-68A6-B354-C1F0-FF07E5107ADA}"/>
          </ac:spMkLst>
        </pc:spChg>
      </pc:sldChg>
      <pc:sldChg chg="modSp mod">
        <pc:chgData name="Emily Balevich" userId="447562a6-31e3-4346-a984-76750004e7ba" providerId="ADAL" clId="{F340D69F-DE14-490C-946E-006C326C63CC}" dt="2025-12-01T20:35:23.122" v="403" actId="1035"/>
        <pc:sldMkLst>
          <pc:docMk/>
          <pc:sldMk cId="2543558814" sldId="290"/>
        </pc:sldMkLst>
        <pc:spChg chg="mod">
          <ac:chgData name="Emily Balevich" userId="447562a6-31e3-4346-a984-76750004e7ba" providerId="ADAL" clId="{F340D69F-DE14-490C-946E-006C326C63CC}" dt="2025-12-01T20:35:23.122" v="403" actId="1035"/>
          <ac:spMkLst>
            <pc:docMk/>
            <pc:sldMk cId="2543558814" sldId="290"/>
            <ac:spMk id="3" creationId="{7307CBD7-7C9E-245B-E374-6E3E7C1B1994}"/>
          </ac:spMkLst>
        </pc:spChg>
        <pc:spChg chg="mod">
          <ac:chgData name="Emily Balevich" userId="447562a6-31e3-4346-a984-76750004e7ba" providerId="ADAL" clId="{F340D69F-DE14-490C-946E-006C326C63CC}" dt="2025-12-01T19:46:56.612" v="217" actId="12788"/>
          <ac:spMkLst>
            <pc:docMk/>
            <pc:sldMk cId="2543558814" sldId="290"/>
            <ac:spMk id="6" creationId="{7192ADBB-1403-2A35-F1A9-E8D97BD9C763}"/>
          </ac:spMkLst>
        </pc:spChg>
        <pc:graphicFrameChg chg="mod modGraphic">
          <ac:chgData name="Emily Balevich" userId="447562a6-31e3-4346-a984-76750004e7ba" providerId="ADAL" clId="{F340D69F-DE14-490C-946E-006C326C63CC}" dt="2025-12-01T20:03:59.217" v="309" actId="1076"/>
          <ac:graphicFrameMkLst>
            <pc:docMk/>
            <pc:sldMk cId="2543558814" sldId="290"/>
            <ac:graphicFrameMk id="4" creationId="{7FDCC632-4B05-7090-4D7F-EB8857483C07}"/>
          </ac:graphicFrameMkLst>
        </pc:graphicFrameChg>
      </pc:sldChg>
      <pc:sldChg chg="modSp mod">
        <pc:chgData name="Emily Balevich" userId="447562a6-31e3-4346-a984-76750004e7ba" providerId="ADAL" clId="{F340D69F-DE14-490C-946E-006C326C63CC}" dt="2025-12-01T20:40:07.199" v="445" actId="12788"/>
        <pc:sldMkLst>
          <pc:docMk/>
          <pc:sldMk cId="3554305734" sldId="294"/>
        </pc:sldMkLst>
        <pc:spChg chg="mod">
          <ac:chgData name="Emily Balevich" userId="447562a6-31e3-4346-a984-76750004e7ba" providerId="ADAL" clId="{F340D69F-DE14-490C-946E-006C326C63CC}" dt="2025-12-01T20:40:07.199" v="445" actId="12788"/>
          <ac:spMkLst>
            <pc:docMk/>
            <pc:sldMk cId="3554305734" sldId="294"/>
            <ac:spMk id="3" creationId="{5D4D2FD7-3A1E-0973-9F01-0D3B4312A8FF}"/>
          </ac:spMkLst>
        </pc:spChg>
        <pc:spChg chg="mod">
          <ac:chgData name="Emily Balevich" userId="447562a6-31e3-4346-a984-76750004e7ba" providerId="ADAL" clId="{F340D69F-DE14-490C-946E-006C326C63CC}" dt="2025-12-01T19:47:38.740" v="225" actId="12788"/>
          <ac:spMkLst>
            <pc:docMk/>
            <pc:sldMk cId="3554305734" sldId="294"/>
            <ac:spMk id="6" creationId="{232E73EF-85BA-15DC-1893-2239CD7FD2E1}"/>
          </ac:spMkLst>
        </pc:spChg>
      </pc:sldChg>
      <pc:sldChg chg="modSp mod">
        <pc:chgData name="Emily Balevich" userId="447562a6-31e3-4346-a984-76750004e7ba" providerId="ADAL" clId="{F340D69F-DE14-490C-946E-006C326C63CC}" dt="2025-12-01T20:07:27.500" v="320" actId="20577"/>
        <pc:sldMkLst>
          <pc:docMk/>
          <pc:sldMk cId="3037259292" sldId="296"/>
        </pc:sldMkLst>
        <pc:spChg chg="mod">
          <ac:chgData name="Emily Balevich" userId="447562a6-31e3-4346-a984-76750004e7ba" providerId="ADAL" clId="{F340D69F-DE14-490C-946E-006C326C63CC}" dt="2025-12-01T19:47:14.283" v="220" actId="12788"/>
          <ac:spMkLst>
            <pc:docMk/>
            <pc:sldMk cId="3037259292" sldId="296"/>
            <ac:spMk id="5" creationId="{9890C469-7D8A-3454-3BA1-D512AC939340}"/>
          </ac:spMkLst>
        </pc:spChg>
        <pc:spChg chg="mod">
          <ac:chgData name="Emily Balevich" userId="447562a6-31e3-4346-a984-76750004e7ba" providerId="ADAL" clId="{F340D69F-DE14-490C-946E-006C326C63CC}" dt="2025-12-01T20:07:27.500" v="320" actId="20577"/>
          <ac:spMkLst>
            <pc:docMk/>
            <pc:sldMk cId="3037259292" sldId="296"/>
            <ac:spMk id="7" creationId="{79D645AA-8408-CE4D-FDBD-BF1C7EC702FA}"/>
          </ac:spMkLst>
        </pc:spChg>
        <pc:graphicFrameChg chg="mod modGraphic">
          <ac:chgData name="Emily Balevich" userId="447562a6-31e3-4346-a984-76750004e7ba" providerId="ADAL" clId="{F340D69F-DE14-490C-946E-006C326C63CC}" dt="2025-12-01T20:00:35.791" v="271" actId="1076"/>
          <ac:graphicFrameMkLst>
            <pc:docMk/>
            <pc:sldMk cId="3037259292" sldId="296"/>
            <ac:graphicFrameMk id="4" creationId="{397DF0AD-5F3D-E9EE-D584-F9260F827C2F}"/>
          </ac:graphicFrameMkLst>
        </pc:graphicFrameChg>
      </pc:sldChg>
      <pc:sldChg chg="modSp mod">
        <pc:chgData name="Emily Balevich" userId="447562a6-31e3-4346-a984-76750004e7ba" providerId="ADAL" clId="{F340D69F-DE14-490C-946E-006C326C63CC}" dt="2025-12-01T20:00:43.525" v="272" actId="1076"/>
        <pc:sldMkLst>
          <pc:docMk/>
          <pc:sldMk cId="2599188609" sldId="297"/>
        </pc:sldMkLst>
        <pc:spChg chg="mod">
          <ac:chgData name="Emily Balevich" userId="447562a6-31e3-4346-a984-76750004e7ba" providerId="ADAL" clId="{F340D69F-DE14-490C-946E-006C326C63CC}" dt="2025-12-01T19:47:18.784" v="221" actId="12788"/>
          <ac:spMkLst>
            <pc:docMk/>
            <pc:sldMk cId="2599188609" sldId="297"/>
            <ac:spMk id="5" creationId="{73802080-7913-4E55-20A3-446A6F355A0C}"/>
          </ac:spMkLst>
        </pc:spChg>
        <pc:spChg chg="mod">
          <ac:chgData name="Emily Balevich" userId="447562a6-31e3-4346-a984-76750004e7ba" providerId="ADAL" clId="{F340D69F-DE14-490C-946E-006C326C63CC}" dt="2025-12-01T19:16:23.362" v="126" actId="1035"/>
          <ac:spMkLst>
            <pc:docMk/>
            <pc:sldMk cId="2599188609" sldId="297"/>
            <ac:spMk id="6" creationId="{F2F22643-B3FA-6789-B16B-1A90DD1AD90F}"/>
          </ac:spMkLst>
        </pc:spChg>
        <pc:graphicFrameChg chg="mod modGraphic">
          <ac:chgData name="Emily Balevich" userId="447562a6-31e3-4346-a984-76750004e7ba" providerId="ADAL" clId="{F340D69F-DE14-490C-946E-006C326C63CC}" dt="2025-12-01T20:00:43.525" v="272" actId="1076"/>
          <ac:graphicFrameMkLst>
            <pc:docMk/>
            <pc:sldMk cId="2599188609" sldId="297"/>
            <ac:graphicFrameMk id="4" creationId="{4D930A30-1640-8D68-5527-35D123B1ED37}"/>
          </ac:graphicFrameMkLst>
        </pc:graphicFrameChg>
      </pc:sldChg>
      <pc:sldChg chg="modSp mod">
        <pc:chgData name="Emily Balevich" userId="447562a6-31e3-4346-a984-76750004e7ba" providerId="ADAL" clId="{F340D69F-DE14-490C-946E-006C326C63CC}" dt="2025-12-01T19:24:50.341" v="212" actId="1035"/>
        <pc:sldMkLst>
          <pc:docMk/>
          <pc:sldMk cId="88557811" sldId="2147483642"/>
        </pc:sldMkLst>
        <pc:spChg chg="mod">
          <ac:chgData name="Emily Balevich" userId="447562a6-31e3-4346-a984-76750004e7ba" providerId="ADAL" clId="{F340D69F-DE14-490C-946E-006C326C63CC}" dt="2025-12-01T19:12:05.897" v="8" actId="1036"/>
          <ac:spMkLst>
            <pc:docMk/>
            <pc:sldMk cId="88557811" sldId="2147483642"/>
            <ac:spMk id="8" creationId="{C6642DED-9DCA-5082-D28E-A8FF2EE140F1}"/>
          </ac:spMkLst>
        </pc:spChg>
        <pc:spChg chg="mod">
          <ac:chgData name="Emily Balevich" userId="447562a6-31e3-4346-a984-76750004e7ba" providerId="ADAL" clId="{F340D69F-DE14-490C-946E-006C326C63CC}" dt="2025-12-01T19:24:50.341" v="212" actId="1035"/>
          <ac:spMkLst>
            <pc:docMk/>
            <pc:sldMk cId="88557811" sldId="2147483642"/>
            <ac:spMk id="9" creationId="{D386FBEE-8448-577E-1CA1-56D1459D6599}"/>
          </ac:spMkLst>
        </pc:spChg>
      </pc:sldChg>
      <pc:sldChg chg="modSp mod">
        <pc:chgData name="Emily Balevich" userId="447562a6-31e3-4346-a984-76750004e7ba" providerId="ADAL" clId="{F340D69F-DE14-490C-946E-006C326C63CC}" dt="2025-12-01T20:02:46.266" v="308" actId="1035"/>
        <pc:sldMkLst>
          <pc:docMk/>
          <pc:sldMk cId="966768727" sldId="2147483643"/>
        </pc:sldMkLst>
        <pc:spChg chg="mod">
          <ac:chgData name="Emily Balevich" userId="447562a6-31e3-4346-a984-76750004e7ba" providerId="ADAL" clId="{F340D69F-DE14-490C-946E-006C326C63CC}" dt="2025-12-01T20:02:44.188" v="307" actId="20577"/>
          <ac:spMkLst>
            <pc:docMk/>
            <pc:sldMk cId="966768727" sldId="2147483643"/>
            <ac:spMk id="2" creationId="{DE4DAF3A-2BC0-58AF-EF42-875F25275B65}"/>
          </ac:spMkLst>
        </pc:spChg>
        <pc:spChg chg="mod">
          <ac:chgData name="Emily Balevich" userId="447562a6-31e3-4346-a984-76750004e7ba" providerId="ADAL" clId="{F340D69F-DE14-490C-946E-006C326C63CC}" dt="2025-12-01T19:47:07.369" v="219" actId="12788"/>
          <ac:spMkLst>
            <pc:docMk/>
            <pc:sldMk cId="966768727" sldId="2147483643"/>
            <ac:spMk id="5" creationId="{5F992B42-A5F5-8E1E-0E5E-C9CAD386954F}"/>
          </ac:spMkLst>
        </pc:spChg>
        <pc:spChg chg="mod">
          <ac:chgData name="Emily Balevich" userId="447562a6-31e3-4346-a984-76750004e7ba" providerId="ADAL" clId="{F340D69F-DE14-490C-946E-006C326C63CC}" dt="2025-12-01T20:02:46.266" v="308" actId="1035"/>
          <ac:spMkLst>
            <pc:docMk/>
            <pc:sldMk cId="966768727" sldId="2147483643"/>
            <ac:spMk id="9" creationId="{F2E5D2A1-7AA0-C1F1-E9D6-820197308E12}"/>
          </ac:spMkLst>
        </pc:spChg>
      </pc:sldChg>
      <pc:sldChg chg="modSp mod">
        <pc:chgData name="Emily Balevich" userId="447562a6-31e3-4346-a984-76750004e7ba" providerId="ADAL" clId="{F340D69F-DE14-490C-946E-006C326C63CC}" dt="2025-12-01T20:23:37.717" v="359" actId="12788"/>
        <pc:sldMkLst>
          <pc:docMk/>
          <pc:sldMk cId="486180982" sldId="2147483644"/>
        </pc:sldMkLst>
        <pc:spChg chg="mod">
          <ac:chgData name="Emily Balevich" userId="447562a6-31e3-4346-a984-76750004e7ba" providerId="ADAL" clId="{F340D69F-DE14-490C-946E-006C326C63CC}" dt="2025-12-01T19:13:57.082" v="46" actId="554"/>
          <ac:spMkLst>
            <pc:docMk/>
            <pc:sldMk cId="486180982" sldId="2147483644"/>
            <ac:spMk id="7" creationId="{12DCEDF5-367D-D40D-3CED-B7CBE4BF8664}"/>
          </ac:spMkLst>
        </pc:spChg>
        <pc:spChg chg="mod">
          <ac:chgData name="Emily Balevich" userId="447562a6-31e3-4346-a984-76750004e7ba" providerId="ADAL" clId="{F340D69F-DE14-490C-946E-006C326C63CC}" dt="2025-12-01T19:13:57.082" v="46" actId="554"/>
          <ac:spMkLst>
            <pc:docMk/>
            <pc:sldMk cId="486180982" sldId="2147483644"/>
            <ac:spMk id="9" creationId="{96B80DE5-7021-7092-2DEA-080C749791FC}"/>
          </ac:spMkLst>
        </pc:spChg>
        <pc:spChg chg="mod">
          <ac:chgData name="Emily Balevich" userId="447562a6-31e3-4346-a984-76750004e7ba" providerId="ADAL" clId="{F340D69F-DE14-490C-946E-006C326C63CC}" dt="2025-12-01T20:23:37.717" v="359" actId="12788"/>
          <ac:spMkLst>
            <pc:docMk/>
            <pc:sldMk cId="486180982" sldId="2147483644"/>
            <ac:spMk id="17" creationId="{7F4044B7-DE42-539F-5EAE-1651B2304F05}"/>
          </ac:spMkLst>
        </pc:spChg>
        <pc:spChg chg="mod">
          <ac:chgData name="Emily Balevich" userId="447562a6-31e3-4346-a984-76750004e7ba" providerId="ADAL" clId="{F340D69F-DE14-490C-946E-006C326C63CC}" dt="2025-12-01T19:46:50.701" v="216" actId="12788"/>
          <ac:spMkLst>
            <pc:docMk/>
            <pc:sldMk cId="486180982" sldId="2147483644"/>
            <ac:spMk id="22" creationId="{D96144CE-2FB2-6665-2A5B-49C5043B35F0}"/>
          </ac:spMkLst>
        </pc:spChg>
        <pc:cxnChg chg="mod">
          <ac:chgData name="Emily Balevich" userId="447562a6-31e3-4346-a984-76750004e7ba" providerId="ADAL" clId="{F340D69F-DE14-490C-946E-006C326C63CC}" dt="2025-12-01T19:13:52.464" v="45" actId="555"/>
          <ac:cxnSpMkLst>
            <pc:docMk/>
            <pc:sldMk cId="486180982" sldId="2147483644"/>
            <ac:cxnSpMk id="18" creationId="{01CEC946-1583-E638-A21E-017A90576ACD}"/>
          </ac:cxnSpMkLst>
        </pc:cxnChg>
        <pc:cxnChg chg="mod">
          <ac:chgData name="Emily Balevich" userId="447562a6-31e3-4346-a984-76750004e7ba" providerId="ADAL" clId="{F340D69F-DE14-490C-946E-006C326C63CC}" dt="2025-12-01T19:13:52.464" v="45" actId="555"/>
          <ac:cxnSpMkLst>
            <pc:docMk/>
            <pc:sldMk cId="486180982" sldId="2147483644"/>
            <ac:cxnSpMk id="25" creationId="{2346D39D-61D5-DFEC-3884-0F85318F389E}"/>
          </ac:cxnSpMkLst>
        </pc:cxnChg>
      </pc:sldChg>
      <pc:sldChg chg="modSp mod">
        <pc:chgData name="Emily Balevich" userId="447562a6-31e3-4346-a984-76750004e7ba" providerId="ADAL" clId="{F340D69F-DE14-490C-946E-006C326C63CC}" dt="2025-12-01T20:39:13.383" v="443" actId="1076"/>
        <pc:sldMkLst>
          <pc:docMk/>
          <pc:sldMk cId="2797272161" sldId="2147483646"/>
        </pc:sldMkLst>
        <pc:spChg chg="mod">
          <ac:chgData name="Emily Balevich" userId="447562a6-31e3-4346-a984-76750004e7ba" providerId="ADAL" clId="{F340D69F-DE14-490C-946E-006C326C63CC}" dt="2025-12-01T20:39:13.383" v="443" actId="1076"/>
          <ac:spMkLst>
            <pc:docMk/>
            <pc:sldMk cId="2797272161" sldId="2147483646"/>
            <ac:spMk id="3" creationId="{3DC356C6-1727-57A0-4569-FB0F9969556F}"/>
          </ac:spMkLst>
        </pc:spChg>
        <pc:spChg chg="mod">
          <ac:chgData name="Emily Balevich" userId="447562a6-31e3-4346-a984-76750004e7ba" providerId="ADAL" clId="{F340D69F-DE14-490C-946E-006C326C63CC}" dt="2025-12-01T19:56:54.352" v="249" actId="12788"/>
          <ac:spMkLst>
            <pc:docMk/>
            <pc:sldMk cId="2797272161" sldId="2147483646"/>
            <ac:spMk id="7" creationId="{9D8A1CC6-95C2-C2A2-8A29-0C6480884159}"/>
          </ac:spMkLst>
        </pc:spChg>
        <pc:spChg chg="mod">
          <ac:chgData name="Emily Balevich" userId="447562a6-31e3-4346-a984-76750004e7ba" providerId="ADAL" clId="{F340D69F-DE14-490C-946E-006C326C63CC}" dt="2025-12-01T19:52:30.829" v="227" actId="1076"/>
          <ac:spMkLst>
            <pc:docMk/>
            <pc:sldMk cId="2797272161" sldId="2147483646"/>
            <ac:spMk id="9" creationId="{AED8D7C8-307D-C549-F578-ED5DD425BFDC}"/>
          </ac:spMkLst>
        </pc:spChg>
        <pc:graphicFrameChg chg="mod modGraphic">
          <ac:chgData name="Emily Balevich" userId="447562a6-31e3-4346-a984-76750004e7ba" providerId="ADAL" clId="{F340D69F-DE14-490C-946E-006C326C63CC}" dt="2025-12-01T20:38:53.095" v="441" actId="6549"/>
          <ac:graphicFrameMkLst>
            <pc:docMk/>
            <pc:sldMk cId="2797272161" sldId="2147483646"/>
            <ac:graphicFrameMk id="4" creationId="{2ECE72D7-8D19-8D08-985E-02966E35E454}"/>
          </ac:graphicFrameMkLst>
        </pc:graphicFrameChg>
      </pc:sldChg>
      <pc:sldChg chg="modSp mod">
        <pc:chgData name="Emily Balevich" userId="447562a6-31e3-4346-a984-76750004e7ba" providerId="ADAL" clId="{F340D69F-DE14-490C-946E-006C326C63CC}" dt="2025-12-01T20:01:35.979" v="283" actId="255"/>
        <pc:sldMkLst>
          <pc:docMk/>
          <pc:sldMk cId="2565073081" sldId="2147483647"/>
        </pc:sldMkLst>
        <pc:spChg chg="mod">
          <ac:chgData name="Emily Balevich" userId="447562a6-31e3-4346-a984-76750004e7ba" providerId="ADAL" clId="{F340D69F-DE14-490C-946E-006C326C63CC}" dt="2025-12-01T20:01:35.979" v="283" actId="255"/>
          <ac:spMkLst>
            <pc:docMk/>
            <pc:sldMk cId="2565073081" sldId="2147483647"/>
            <ac:spMk id="3" creationId="{C2B3598F-6123-0CC6-F399-65060A6B698B}"/>
          </ac:spMkLst>
        </pc:spChg>
        <pc:spChg chg="mod">
          <ac:chgData name="Emily Balevich" userId="447562a6-31e3-4346-a984-76750004e7ba" providerId="ADAL" clId="{F340D69F-DE14-490C-946E-006C326C63CC}" dt="2025-12-01T19:46:34.182" v="214" actId="12788"/>
          <ac:spMkLst>
            <pc:docMk/>
            <pc:sldMk cId="2565073081" sldId="2147483647"/>
            <ac:spMk id="11" creationId="{C7AE678C-41DC-C211-59BA-00B74327B001}"/>
          </ac:spMkLst>
        </pc:spChg>
        <pc:spChg chg="mod">
          <ac:chgData name="Emily Balevich" userId="447562a6-31e3-4346-a984-76750004e7ba" providerId="ADAL" clId="{F340D69F-DE14-490C-946E-006C326C63CC}" dt="2025-12-01T19:22:49.099" v="209" actId="14861"/>
          <ac:spMkLst>
            <pc:docMk/>
            <pc:sldMk cId="2565073081" sldId="2147483647"/>
            <ac:spMk id="28" creationId="{632151A3-A1E2-FD4C-BBAA-E1EDE51A47B3}"/>
          </ac:spMkLst>
        </pc:spChg>
        <pc:spChg chg="mod">
          <ac:chgData name="Emily Balevich" userId="447562a6-31e3-4346-a984-76750004e7ba" providerId="ADAL" clId="{F340D69F-DE14-490C-946E-006C326C63CC}" dt="2025-12-01T19:22:49.099" v="209" actId="14861"/>
          <ac:spMkLst>
            <pc:docMk/>
            <pc:sldMk cId="2565073081" sldId="2147483647"/>
            <ac:spMk id="34" creationId="{B815AD3E-A61C-9BB6-D4DC-96CA82CA9B0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ea typeface="Geneva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388DC7-E9F6-284C-9857-FDA7F02FFFDF}" type="datetimeFigureOut">
              <a:rPr lang="en-US"/>
              <a:pPr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ea typeface="Geneva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BFAA9E6-400A-E640-A318-E520058423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009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Geneva" charset="0"/>
        <a:cs typeface="+mn-cs"/>
      </a:defRPr>
    </a:lvl1pPr>
    <a:lvl2pPr marL="609585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Geneva" charset="0"/>
        <a:cs typeface="+mn-cs"/>
      </a:defRPr>
    </a:lvl2pPr>
    <a:lvl3pPr marL="121917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Geneva" charset="0"/>
        <a:cs typeface="+mn-cs"/>
      </a:defRPr>
    </a:lvl3pPr>
    <a:lvl4pPr marL="1828754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Geneva" charset="0"/>
        <a:cs typeface="+mn-cs"/>
      </a:defRPr>
    </a:lvl4pPr>
    <a:lvl5pPr marL="2438339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Geneva" charset="0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240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707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E6467-8E46-88A6-F858-4559B1AF6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BE049C-CECA-8DF0-EA9F-FF984D5E6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E84A69-07D2-E505-4754-EE37A670A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DF5BEA-5FED-CBCC-2734-48F2914771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97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466469"/>
            <a:ext cx="10363200" cy="89193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267" b="0" i="0">
                <a:solidFill>
                  <a:srgbClr val="CD113B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8671" y="5429210"/>
            <a:ext cx="8534400" cy="10737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92876"/>
            <a:ext cx="33189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2F42DBC-C000-474C-847A-96A1FE0230FB}" type="datetime1">
              <a:rPr lang="en-US"/>
              <a:pPr/>
              <a:t>8/11/2026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9287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8009FEC-A01C-EB4F-9AED-98C23E3BD7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32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618E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4467105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36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850223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466469"/>
            <a:ext cx="10363200" cy="89193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267" b="0" i="0">
                <a:solidFill>
                  <a:srgbClr val="CD113B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8671" y="5429210"/>
            <a:ext cx="8534400" cy="10737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0879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490453"/>
            <a:ext cx="10972800" cy="7135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368922"/>
            <a:ext cx="10972800" cy="4947903"/>
          </a:xfrm>
          <a:prstGeom prst="rect">
            <a:avLst/>
          </a:prstGeom>
        </p:spPr>
        <p:txBody>
          <a:bodyPr/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1867">
                <a:solidFill>
                  <a:schemeClr val="tx1"/>
                </a:solidFill>
              </a:defRPr>
            </a:lvl4pPr>
            <a:lvl5pPr>
              <a:defRPr sz="1867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4842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2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92876"/>
            <a:ext cx="33189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CEA077D-40D2-7645-91D9-F5061C772B13}" type="datetime1">
              <a:rPr lang="en-US"/>
              <a:pPr/>
              <a:t>8/11/2026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9287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4AA7F1F-F248-F943-913A-EBF08A13E9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16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68922"/>
            <a:ext cx="5384800" cy="3537599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68922"/>
            <a:ext cx="5384800" cy="3537599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92876"/>
            <a:ext cx="33189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112AE92-20AD-8D4C-BE5B-92E66A82D5FE}" type="datetime1">
              <a:rPr lang="en-US"/>
              <a:pPr/>
              <a:t>8/11/2026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9287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90444B3-43E0-CD49-8543-3A769AE78B9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490453"/>
            <a:ext cx="10972800" cy="7135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3902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368923"/>
            <a:ext cx="7315200" cy="472707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9287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C5520E0-F525-124B-8DCB-FDFCBFF95DE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490453"/>
            <a:ext cx="10972800" cy="7135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6225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3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t>Slide 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1435396"/>
            <a:ext cx="10985500" cy="4816863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01EEBC-D3B7-5DE5-8AA6-28864BFEAE96}"/>
              </a:ext>
            </a:extLst>
          </p:cNvPr>
          <p:cNvSpPr/>
          <p:nvPr userDrawn="1"/>
        </p:nvSpPr>
        <p:spPr>
          <a:xfrm>
            <a:off x="0" y="5966085"/>
            <a:ext cx="3335311" cy="891915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54819062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">
            <a:extLst>
              <a:ext uri="{FF2B5EF4-FFF2-40B4-BE49-F238E27FC236}">
                <a16:creationId xmlns:a16="http://schemas.microsoft.com/office/drawing/2014/main" id="{F8DD5DCC-BEAE-EDB2-1E06-C71D89034658}"/>
              </a:ext>
            </a:extLst>
          </p:cNvPr>
          <p:cNvSpPr/>
          <p:nvPr userDrawn="1"/>
        </p:nvSpPr>
        <p:spPr>
          <a:xfrm>
            <a:off x="-6" y="3922"/>
            <a:ext cx="9747861" cy="6858000"/>
          </a:xfrm>
          <a:prstGeom prst="rect">
            <a:avLst/>
          </a:prstGeom>
          <a:solidFill>
            <a:srgbClr val="88DAF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2" name="Rectangle">
            <a:extLst>
              <a:ext uri="{FF2B5EF4-FFF2-40B4-BE49-F238E27FC236}">
                <a16:creationId xmlns:a16="http://schemas.microsoft.com/office/drawing/2014/main" id="{A03D7FE1-893E-CFC6-7765-709C0DF217A0}"/>
              </a:ext>
            </a:extLst>
          </p:cNvPr>
          <p:cNvSpPr/>
          <p:nvPr userDrawn="1"/>
        </p:nvSpPr>
        <p:spPr>
          <a:xfrm flipH="1" flipV="1">
            <a:off x="9747856" y="-1"/>
            <a:ext cx="2444141" cy="6857998"/>
          </a:xfrm>
          <a:prstGeom prst="rect">
            <a:avLst/>
          </a:prstGeom>
          <a:solidFill>
            <a:srgbClr val="1F272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3" name="Author and Date">
            <a:extLst>
              <a:ext uri="{FF2B5EF4-FFF2-40B4-BE49-F238E27FC236}">
                <a16:creationId xmlns:a16="http://schemas.microsoft.com/office/drawing/2014/main" id="{705F4118-2429-28F9-3513-3D4B567CB842}"/>
              </a:ext>
            </a:extLst>
          </p:cNvPr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126" y="4004684"/>
            <a:ext cx="6091231" cy="2364528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4" name="Presentation Title">
            <a:extLst>
              <a:ext uri="{FF2B5EF4-FFF2-40B4-BE49-F238E27FC236}">
                <a16:creationId xmlns:a16="http://schemas.microsoft.com/office/drawing/2014/main" id="{61221871-9714-27AD-F73C-A4C6027B152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0670" y="210726"/>
            <a:ext cx="8754397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5" name="Body Level One…">
            <a:extLst>
              <a:ext uri="{FF2B5EF4-FFF2-40B4-BE49-F238E27FC236}">
                <a16:creationId xmlns:a16="http://schemas.microsoft.com/office/drawing/2014/main" id="{BF5283F6-C437-B95E-B547-0DE988B73F3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126" y="2758257"/>
            <a:ext cx="8754397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6" name="Slide Number">
            <a:extLst>
              <a:ext uri="{FF2B5EF4-FFF2-40B4-BE49-F238E27FC236}">
                <a16:creationId xmlns:a16="http://schemas.microsoft.com/office/drawing/2014/main" id="{65F02BA9-1935-918C-08E6-C1BCDE5FB8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971049" y="6486708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7" name="Map 8.png" descr="Map 8.png">
            <a:extLst>
              <a:ext uri="{FF2B5EF4-FFF2-40B4-BE49-F238E27FC236}">
                <a16:creationId xmlns:a16="http://schemas.microsoft.com/office/drawing/2014/main" id="{854A985A-0033-14C8-7273-0AC2AAB0E2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684" t="557" r="73494" b="70445"/>
          <a:stretch/>
        </p:blipFill>
        <p:spPr>
          <a:xfrm>
            <a:off x="9747857" y="2893786"/>
            <a:ext cx="2444138" cy="39769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C34DB6E-56EA-CCE8-782F-11891CC03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8512"/>
          <a:stretch/>
        </p:blipFill>
        <p:spPr>
          <a:xfrm>
            <a:off x="6691357" y="5437569"/>
            <a:ext cx="2767403" cy="12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14088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335537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>
            <a:spLocks noGrp="1"/>
          </p:cNvSpPr>
          <p:nvPr>
            <p:ph type="pic" idx="21"/>
          </p:nvPr>
        </p:nvSpPr>
        <p:spPr>
          <a:xfrm>
            <a:off x="5486400" y="-101600"/>
            <a:ext cx="6072419" cy="70675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635000"/>
            <a:ext cx="4889500" cy="2941137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3530288"/>
            <a:ext cx="4889500" cy="2692712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9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648034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466469"/>
            <a:ext cx="10363200" cy="89193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267" b="0" i="0">
                <a:solidFill>
                  <a:srgbClr val="CD113B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8671" y="5429210"/>
            <a:ext cx="8534400" cy="10737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1396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8465774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22630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9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9626230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6207890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11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480450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0867247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5245430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4859121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585975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92876"/>
            <a:ext cx="33189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7DE6A48-BD34-9247-8CD2-A207D07E22B4}" type="datetime1">
              <a:rPr lang="en-US"/>
              <a:pPr/>
              <a:t>8/11/2026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9287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941447-81A8-E34A-8E29-11F044513D7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490453"/>
            <a:ext cx="10972800" cy="7135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368922"/>
            <a:ext cx="10972800" cy="4947903"/>
          </a:xfrm>
          <a:prstGeom prst="rect">
            <a:avLst/>
          </a:prstGeom>
        </p:spPr>
        <p:txBody>
          <a:bodyPr/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1867">
                <a:solidFill>
                  <a:schemeClr val="tx1"/>
                </a:solidFill>
              </a:defRPr>
            </a:lvl4pPr>
            <a:lvl5pPr>
              <a:defRPr sz="1867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268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2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92876"/>
            <a:ext cx="33189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CEA077D-40D2-7645-91D9-F5061C772B13}" type="datetime1">
              <a:rPr lang="en-US"/>
              <a:pPr/>
              <a:t>8/11/2026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9287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4AA7F1F-F248-F943-913A-EBF08A13E9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938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68922"/>
            <a:ext cx="5384800" cy="3537599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68922"/>
            <a:ext cx="5384800" cy="3537599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92876"/>
            <a:ext cx="33189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112AE92-20AD-8D4C-BE5B-92E66A82D5FE}" type="datetime1">
              <a:rPr lang="en-US"/>
              <a:pPr/>
              <a:t>8/11/2026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9287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90444B3-43E0-CD49-8543-3A769AE78B9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490453"/>
            <a:ext cx="10972800" cy="7135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0645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368923"/>
            <a:ext cx="7315200" cy="472707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9287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C5520E0-F525-124B-8DCB-FDFCBFF95DE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490453"/>
            <a:ext cx="10972800" cy="7135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1277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BDD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91"/>
          <a:stretch/>
        </p:blipFill>
        <p:spPr>
          <a:xfrm>
            <a:off x="0" y="14"/>
            <a:ext cx="12192000" cy="121061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86073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76AE99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76AE99"/>
                </a:solidFill>
                <a:effectLst/>
                <a:latin typeface="Calibri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76AE99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120203"/>
            <a:ext cx="9204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FFFF">
                    <a:lumMod val="95000"/>
                  </a:srgbClr>
                </a:solidFill>
                <a:latin typeface="Calibri" panose="020F0502020204030204" pitchFamily="34" charset="0"/>
              </a:rPr>
              <a:t>National Center on Birth Defects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27480327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76AE99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Bottom band: NCBDDD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34"/>
          <a:stretch/>
        </p:blipFill>
        <p:spPr>
          <a:xfrm>
            <a:off x="0" y="6688028"/>
            <a:ext cx="12192000" cy="169981"/>
          </a:xfrm>
          <a:prstGeom prst="rect">
            <a:avLst/>
          </a:prstGeom>
        </p:spPr>
      </p:pic>
      <p:sp>
        <p:nvSpPr>
          <p:cNvPr id="6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342891" indent="-342891">
              <a:buClr>
                <a:srgbClr val="618E7C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B45340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5A4099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030297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618E7C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15" y="1600201"/>
            <a:ext cx="5172892" cy="4191000"/>
          </a:xfrm>
          <a:prstGeom prst="rect">
            <a:avLst/>
          </a:prstGeom>
        </p:spPr>
        <p:txBody>
          <a:bodyPr/>
          <a:lstStyle>
            <a:lvl1pPr marL="342891" indent="-342891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32" indent="-285744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23" y="1600201"/>
            <a:ext cx="5172892" cy="4191000"/>
          </a:xfrm>
          <a:prstGeom prst="rect">
            <a:avLst/>
          </a:prstGeom>
        </p:spPr>
        <p:txBody>
          <a:bodyPr/>
          <a:lstStyle>
            <a:lvl1pPr marL="342891" indent="-342891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32" indent="-285744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42"/>
          <a:stretch/>
        </p:blipFill>
        <p:spPr>
          <a:xfrm>
            <a:off x="18" y="6726263"/>
            <a:ext cx="12179143" cy="19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1957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809" r:id="rId2"/>
    <p:sldLayoutId id="2147483751" r:id="rId3"/>
    <p:sldLayoutId id="2147483752" r:id="rId4"/>
    <p:sldLayoutId id="2147483759" r:id="rId5"/>
    <p:sldLayoutId id="2147483755" r:id="rId6"/>
  </p:sldLayoutIdLst>
  <p:txStyles>
    <p:titleStyle>
      <a:lvl1pPr algn="l" defTabSz="609585" rtl="0" eaLnBrk="0" fontAlgn="base" hangingPunct="0">
        <a:spcBef>
          <a:spcPct val="0"/>
        </a:spcBef>
        <a:spcAft>
          <a:spcPct val="0"/>
        </a:spcAft>
        <a:defRPr sz="4267" kern="1200">
          <a:solidFill>
            <a:srgbClr val="CD113B"/>
          </a:solidFill>
          <a:latin typeface="Arial"/>
          <a:ea typeface="Geneva" pitchFamily="37" charset="-128"/>
          <a:cs typeface="Arial"/>
        </a:defRPr>
      </a:lvl1pPr>
      <a:lvl2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2pPr>
      <a:lvl3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3pPr>
      <a:lvl4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4pPr>
      <a:lvl5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5pPr>
      <a:lvl6pPr marL="609585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6pPr>
      <a:lvl7pPr marL="1219170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7pPr>
      <a:lvl8pPr marL="1828754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8pPr>
      <a:lvl9pPr marL="2438339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9pPr>
    </p:titleStyle>
    <p:bodyStyle>
      <a:lvl1pPr marL="457189" indent="-457189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Geneva" pitchFamily="37" charset="-128"/>
          <a:cs typeface="Geneva" pitchFamily="37" charset="-128"/>
        </a:defRPr>
      </a:lvl1pPr>
      <a:lvl2pPr marL="990575" indent="-380990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667" kern="1200">
          <a:solidFill>
            <a:schemeClr val="tx1"/>
          </a:solidFill>
          <a:latin typeface="+mn-lt"/>
          <a:ea typeface="Geneva" pitchFamily="37" charset="-128"/>
          <a:cs typeface="+mn-cs"/>
        </a:defRPr>
      </a:lvl2pPr>
      <a:lvl3pPr marL="1523962" indent="-304792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Geneva" pitchFamily="37" charset="-128"/>
          <a:cs typeface="+mn-cs"/>
        </a:defRPr>
      </a:lvl3pPr>
      <a:lvl4pPr marL="2133547" indent="-304792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33" kern="1200">
          <a:solidFill>
            <a:schemeClr val="tx1"/>
          </a:solidFill>
          <a:latin typeface="+mn-lt"/>
          <a:ea typeface="Geneva" pitchFamily="37" charset="-128"/>
          <a:cs typeface="+mn-cs"/>
        </a:defRPr>
      </a:lvl4pPr>
      <a:lvl5pPr marL="2743131" indent="-304792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33" kern="1200">
          <a:solidFill>
            <a:schemeClr val="tx1"/>
          </a:solidFill>
          <a:latin typeface="+mn-lt"/>
          <a:ea typeface="Geneva" pitchFamily="37" charset="-128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5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903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71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</p:sldLayoutIdLst>
  <p:txStyles>
    <p:titleStyle>
      <a:lvl1pPr algn="l" defTabSz="609585" rtl="0" eaLnBrk="0" fontAlgn="base" hangingPunct="0">
        <a:spcBef>
          <a:spcPct val="0"/>
        </a:spcBef>
        <a:spcAft>
          <a:spcPct val="0"/>
        </a:spcAft>
        <a:defRPr sz="4267" kern="1200">
          <a:solidFill>
            <a:srgbClr val="CD113B"/>
          </a:solidFill>
          <a:latin typeface="Arial"/>
          <a:ea typeface="Geneva" pitchFamily="37" charset="-128"/>
          <a:cs typeface="Arial"/>
        </a:defRPr>
      </a:lvl1pPr>
      <a:lvl2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2pPr>
      <a:lvl3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3pPr>
      <a:lvl4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4pPr>
      <a:lvl5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5pPr>
      <a:lvl6pPr marL="609585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6pPr>
      <a:lvl7pPr marL="1219170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7pPr>
      <a:lvl8pPr marL="1828754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8pPr>
      <a:lvl9pPr marL="2438339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9pPr>
    </p:titleStyle>
    <p:bodyStyle>
      <a:lvl1pPr marL="457189" indent="-457189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Geneva" pitchFamily="37" charset="-128"/>
          <a:cs typeface="Geneva" pitchFamily="37" charset="-128"/>
        </a:defRPr>
      </a:lvl1pPr>
      <a:lvl2pPr marL="990575" indent="-380990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667" kern="1200">
          <a:solidFill>
            <a:schemeClr val="tx1"/>
          </a:solidFill>
          <a:latin typeface="+mn-lt"/>
          <a:ea typeface="Geneva" pitchFamily="37" charset="-128"/>
          <a:cs typeface="+mn-cs"/>
        </a:defRPr>
      </a:lvl2pPr>
      <a:lvl3pPr marL="1523962" indent="-304792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Geneva" pitchFamily="37" charset="-128"/>
          <a:cs typeface="+mn-cs"/>
        </a:defRPr>
      </a:lvl3pPr>
      <a:lvl4pPr marL="2133547" indent="-304792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33" kern="1200">
          <a:solidFill>
            <a:schemeClr val="tx1"/>
          </a:solidFill>
          <a:latin typeface="+mn-lt"/>
          <a:ea typeface="Geneva" pitchFamily="37" charset="-128"/>
          <a:cs typeface="+mn-cs"/>
        </a:defRPr>
      </a:lvl4pPr>
      <a:lvl5pPr marL="2743131" indent="-304792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33" kern="1200">
          <a:solidFill>
            <a:schemeClr val="tx1"/>
          </a:solidFill>
          <a:latin typeface="+mn-lt"/>
          <a:ea typeface="Geneva" pitchFamily="37" charset="-128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9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100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971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</p:sldLayoutIdLst>
  <p:transition spd="med"/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drugs/resources-information-approved-drugs/fda-approves-ziftomenib-relapsed-or-refractory-acute-myeloid-leukemia-npm1-mutati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linicaltrials.gov/study/NCT05735184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2432C700-078B-EDF9-DBA0-F58858FBF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0936" y="3116124"/>
            <a:ext cx="11473931" cy="891931"/>
          </a:xfrm>
        </p:spPr>
        <p:txBody>
          <a:bodyPr lIns="121920" tIns="60960" rIns="121920" bIns="60960" anchor="t">
            <a:noAutofit/>
          </a:bodyPr>
          <a:lstStyle/>
          <a:p>
            <a:r>
              <a:rPr lang="en-US" sz="2267" b="1">
                <a:solidFill>
                  <a:srgbClr val="B62B30"/>
                </a:solidFill>
              </a:rPr>
              <a:t>Ziftomenib in Combination with Venetoclax and Azacitidine in Relapsed/Refractory </a:t>
            </a:r>
            <a:r>
              <a:rPr lang="en-US" sz="2267" b="1" i="1">
                <a:solidFill>
                  <a:srgbClr val="B62B30"/>
                </a:solidFill>
              </a:rPr>
              <a:t>NPM1</a:t>
            </a:r>
            <a:r>
              <a:rPr lang="en-US" sz="2267" b="1">
                <a:solidFill>
                  <a:srgbClr val="B62B30"/>
                </a:solidFill>
              </a:rPr>
              <a:t>-m or </a:t>
            </a:r>
            <a:r>
              <a:rPr lang="en-US" sz="2267" b="1" i="1">
                <a:solidFill>
                  <a:srgbClr val="B62B30"/>
                </a:solidFill>
              </a:rPr>
              <a:t>KMT2A</a:t>
            </a:r>
            <a:r>
              <a:rPr lang="en-US" sz="2267" b="1">
                <a:solidFill>
                  <a:srgbClr val="B62B30"/>
                </a:solidFill>
              </a:rPr>
              <a:t>-r Acute Myeloid Leukemia: </a:t>
            </a:r>
            <a:br>
              <a:rPr lang="en-US" sz="2267" b="1">
                <a:solidFill>
                  <a:srgbClr val="B62B30"/>
                </a:solidFill>
              </a:rPr>
            </a:br>
            <a:r>
              <a:rPr lang="en-US" sz="2267" b="1">
                <a:solidFill>
                  <a:srgbClr val="B62B30"/>
                </a:solidFill>
              </a:rPr>
              <a:t>Updated Phase 1a/b Safety and Clinical Activity Results from KOMET-007 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C6642DED-9DCA-5082-D28E-A8FF2EE140F1}"/>
              </a:ext>
            </a:extLst>
          </p:cNvPr>
          <p:cNvSpPr txBox="1">
            <a:spLocks/>
          </p:cNvSpPr>
          <p:nvPr/>
        </p:nvSpPr>
        <p:spPr>
          <a:xfrm>
            <a:off x="458550" y="4276342"/>
            <a:ext cx="11274901" cy="891931"/>
          </a:xfrm>
          <a:prstGeom prst="rect">
            <a:avLst/>
          </a:prstGeom>
        </p:spPr>
        <p:txBody>
          <a:bodyPr lIns="121920" tIns="60960" rIns="121920" bIns="60960" anchor="t">
            <a:noAutofit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0" i="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1200" err="1">
                <a:solidFill>
                  <a:schemeClr val="tx1"/>
                </a:solidFill>
              </a:rPr>
              <a:t>Ghayas</a:t>
            </a:r>
            <a:r>
              <a:rPr lang="en-US" sz="1200">
                <a:solidFill>
                  <a:schemeClr val="tx1"/>
                </a:solidFill>
              </a:rPr>
              <a:t> C. Issa, MD</a:t>
            </a:r>
            <a:r>
              <a:rPr lang="en-US" sz="1200" baseline="30000">
                <a:solidFill>
                  <a:schemeClr val="tx1"/>
                </a:solidFill>
              </a:rPr>
              <a:t>1</a:t>
            </a:r>
            <a:r>
              <a:rPr lang="en-US" sz="1200">
                <a:solidFill>
                  <a:schemeClr val="tx1"/>
                </a:solidFill>
              </a:rPr>
              <a:t>, </a:t>
            </a:r>
            <a:r>
              <a:rPr lang="en-US" sz="1200" b="1" u="sng">
                <a:solidFill>
                  <a:schemeClr val="tx1"/>
                </a:solidFill>
              </a:rPr>
              <a:t>Amir T. Fathi, MD​</a:t>
            </a:r>
            <a:r>
              <a:rPr lang="en-US" sz="1200" b="1" u="sng" baseline="30000">
                <a:solidFill>
                  <a:schemeClr val="tx1"/>
                </a:solidFill>
              </a:rPr>
              <a:t>2</a:t>
            </a:r>
            <a:r>
              <a:rPr lang="en-US" sz="1200">
                <a:solidFill>
                  <a:schemeClr val="tx1"/>
                </a:solidFill>
              </a:rPr>
              <a:t>, Amer M. Zeidan, MBBS, MHS​</a:t>
            </a:r>
            <a:r>
              <a:rPr lang="en-US" sz="1200" baseline="30000">
                <a:solidFill>
                  <a:schemeClr val="tx1"/>
                </a:solidFill>
              </a:rPr>
              <a:t>3</a:t>
            </a:r>
            <a:r>
              <a:rPr lang="en-US" sz="1200">
                <a:solidFill>
                  <a:schemeClr val="tx1"/>
                </a:solidFill>
              </a:rPr>
              <a:t>, Harry Erba, MD, PhD</a:t>
            </a:r>
            <a:r>
              <a:rPr lang="en-US" sz="1200" baseline="30000">
                <a:solidFill>
                  <a:schemeClr val="tx1"/>
                </a:solidFill>
              </a:rPr>
              <a:t>4</a:t>
            </a:r>
            <a:r>
              <a:rPr lang="en-US" sz="1200">
                <a:solidFill>
                  <a:schemeClr val="tx1"/>
                </a:solidFill>
              </a:rPr>
              <a:t>, Gail J. Roboz, MD</a:t>
            </a:r>
            <a:r>
              <a:rPr lang="en-US" sz="1200" baseline="30000">
                <a:solidFill>
                  <a:schemeClr val="tx1"/>
                </a:solidFill>
              </a:rPr>
              <a:t>5</a:t>
            </a:r>
            <a:r>
              <a:rPr lang="en-US" sz="1200">
                <a:solidFill>
                  <a:schemeClr val="tx1"/>
                </a:solidFill>
              </a:rPr>
              <a:t>, Jessica K. Altman​, MD</a:t>
            </a:r>
            <a:r>
              <a:rPr lang="en-US" sz="1200" baseline="30000">
                <a:solidFill>
                  <a:schemeClr val="tx1"/>
                </a:solidFill>
              </a:rPr>
              <a:t>6</a:t>
            </a:r>
            <a:r>
              <a:rPr lang="en-US" sz="1200">
                <a:solidFill>
                  <a:schemeClr val="tx1"/>
                </a:solidFill>
              </a:rPr>
              <a:t>, Keith W. Pratz​, MD</a:t>
            </a:r>
            <a:r>
              <a:rPr lang="en-US" sz="1200" baseline="30000">
                <a:solidFill>
                  <a:schemeClr val="tx1"/>
                </a:solidFill>
              </a:rPr>
              <a:t>7</a:t>
            </a:r>
            <a:r>
              <a:rPr lang="en-US" sz="1200">
                <a:solidFill>
                  <a:schemeClr val="tx1"/>
                </a:solidFill>
              </a:rPr>
              <a:t>, Mark B. Juckett, MD, MHCM</a:t>
            </a:r>
            <a:r>
              <a:rPr lang="en-US" sz="1200" baseline="30000">
                <a:solidFill>
                  <a:schemeClr val="tx1"/>
                </a:solidFill>
              </a:rPr>
              <a:t>8</a:t>
            </a:r>
            <a:r>
              <a:rPr lang="en-US" sz="1200">
                <a:solidFill>
                  <a:schemeClr val="tx1"/>
                </a:solidFill>
              </a:rPr>
              <a:t>, Tara L. Lin​, MD</a:t>
            </a:r>
            <a:r>
              <a:rPr lang="en-US" sz="1200" baseline="30000">
                <a:solidFill>
                  <a:schemeClr val="tx1"/>
                </a:solidFill>
              </a:rPr>
              <a:t>9</a:t>
            </a:r>
            <a:r>
              <a:rPr lang="en-US" sz="1200">
                <a:solidFill>
                  <a:schemeClr val="tx1"/>
                </a:solidFill>
              </a:rPr>
              <a:t>, Suresh Kumar Balasubramanian, MD</a:t>
            </a:r>
            <a:r>
              <a:rPr lang="en-US" sz="1200" baseline="30000">
                <a:solidFill>
                  <a:schemeClr val="tx1"/>
                </a:solidFill>
              </a:rPr>
              <a:t>10</a:t>
            </a:r>
            <a:r>
              <a:rPr lang="en-US" sz="1200">
                <a:solidFill>
                  <a:schemeClr val="tx1"/>
                </a:solidFill>
              </a:rPr>
              <a:t>, Anjali S. Advani​, MD</a:t>
            </a:r>
            <a:r>
              <a:rPr lang="en-US" sz="1200" baseline="30000">
                <a:solidFill>
                  <a:schemeClr val="tx1"/>
                </a:solidFill>
              </a:rPr>
              <a:t>11</a:t>
            </a:r>
            <a:r>
              <a:rPr lang="en-US" sz="1200">
                <a:solidFill>
                  <a:schemeClr val="tx1"/>
                </a:solidFill>
              </a:rPr>
              <a:t>, Gary J. Schiller​, MD</a:t>
            </a:r>
            <a:r>
              <a:rPr lang="en-US" sz="1200" baseline="30000">
                <a:solidFill>
                  <a:schemeClr val="tx1"/>
                </a:solidFill>
              </a:rPr>
              <a:t>12</a:t>
            </a:r>
            <a:r>
              <a:rPr lang="en-US" sz="1200">
                <a:solidFill>
                  <a:schemeClr val="tx1"/>
                </a:solidFill>
              </a:rPr>
              <a:t>, Neil D. </a:t>
            </a:r>
            <a:r>
              <a:rPr lang="en-US" sz="1200" err="1">
                <a:solidFill>
                  <a:schemeClr val="tx1"/>
                </a:solidFill>
              </a:rPr>
              <a:t>Palmisiano</a:t>
            </a:r>
            <a:r>
              <a:rPr lang="en-US" sz="1200">
                <a:solidFill>
                  <a:schemeClr val="tx1"/>
                </a:solidFill>
              </a:rPr>
              <a:t>​, MDMS</a:t>
            </a:r>
            <a:r>
              <a:rPr lang="en-US" sz="1200" baseline="30000">
                <a:solidFill>
                  <a:schemeClr val="tx1"/>
                </a:solidFill>
              </a:rPr>
              <a:t>13</a:t>
            </a:r>
            <a:r>
              <a:rPr lang="en-US" sz="1200">
                <a:solidFill>
                  <a:schemeClr val="tx1"/>
                </a:solidFill>
              </a:rPr>
              <a:t>, Marcello Rotta​, MD</a:t>
            </a:r>
            <a:r>
              <a:rPr lang="en-US" sz="1200" baseline="30000">
                <a:solidFill>
                  <a:schemeClr val="tx1"/>
                </a:solidFill>
              </a:rPr>
              <a:t>14</a:t>
            </a:r>
            <a:r>
              <a:rPr lang="en-US" sz="1200">
                <a:solidFill>
                  <a:schemeClr val="tx1"/>
                </a:solidFill>
              </a:rPr>
              <a:t>, Stephen A. Strickland, MD</a:t>
            </a:r>
            <a:r>
              <a:rPr lang="en-US" sz="1200" baseline="30000">
                <a:solidFill>
                  <a:schemeClr val="tx1"/>
                </a:solidFill>
              </a:rPr>
              <a:t>15</a:t>
            </a:r>
            <a:r>
              <a:rPr lang="en-US" sz="1200">
                <a:solidFill>
                  <a:schemeClr val="tx1"/>
                </a:solidFill>
              </a:rPr>
              <a:t>, Christine M. McMahon​, MD</a:t>
            </a:r>
            <a:r>
              <a:rPr lang="en-US" sz="1200" baseline="30000">
                <a:solidFill>
                  <a:schemeClr val="tx1"/>
                </a:solidFill>
              </a:rPr>
              <a:t>16</a:t>
            </a:r>
            <a:r>
              <a:rPr lang="en-US" sz="1200">
                <a:solidFill>
                  <a:schemeClr val="tx1"/>
                </a:solidFill>
              </a:rPr>
              <a:t>, Yazan F. Madanat​, MD</a:t>
            </a:r>
            <a:r>
              <a:rPr lang="en-US" sz="1200" baseline="30000">
                <a:solidFill>
                  <a:schemeClr val="tx1"/>
                </a:solidFill>
              </a:rPr>
              <a:t>17</a:t>
            </a:r>
            <a:r>
              <a:rPr lang="en-US" sz="1200">
                <a:solidFill>
                  <a:schemeClr val="tx1"/>
                </a:solidFill>
              </a:rPr>
              <a:t>, Talha Badar​, MBBS, MD</a:t>
            </a:r>
            <a:r>
              <a:rPr lang="en-US" sz="1200" baseline="30000">
                <a:solidFill>
                  <a:schemeClr val="tx1"/>
                </a:solidFill>
              </a:rPr>
              <a:t>18</a:t>
            </a:r>
            <a:r>
              <a:rPr lang="en-US" sz="1200">
                <a:solidFill>
                  <a:schemeClr val="tx1"/>
                </a:solidFill>
              </a:rPr>
              <a:t>, Mohamad </a:t>
            </a:r>
            <a:r>
              <a:rPr lang="en-US" sz="1200" err="1">
                <a:solidFill>
                  <a:schemeClr val="tx1"/>
                </a:solidFill>
              </a:rPr>
              <a:t>Khawandanah</a:t>
            </a:r>
            <a:r>
              <a:rPr lang="en-US" sz="1200">
                <a:solidFill>
                  <a:schemeClr val="tx1"/>
                </a:solidFill>
              </a:rPr>
              <a:t>, MD</a:t>
            </a:r>
            <a:r>
              <a:rPr lang="en-US" sz="1200" baseline="30000">
                <a:solidFill>
                  <a:schemeClr val="tx1"/>
                </a:solidFill>
              </a:rPr>
              <a:t>19</a:t>
            </a:r>
            <a:r>
              <a:rPr lang="en-US" sz="1200">
                <a:solidFill>
                  <a:schemeClr val="tx1"/>
                </a:solidFill>
              </a:rPr>
              <a:t>, George </a:t>
            </a:r>
            <a:r>
              <a:rPr lang="en-US" sz="1200" err="1">
                <a:solidFill>
                  <a:schemeClr val="tx1"/>
                </a:solidFill>
              </a:rPr>
              <a:t>Yaghmour</a:t>
            </a:r>
            <a:r>
              <a:rPr lang="en-US" sz="1200">
                <a:solidFill>
                  <a:schemeClr val="tx1"/>
                </a:solidFill>
              </a:rPr>
              <a:t>, MD</a:t>
            </a:r>
            <a:r>
              <a:rPr lang="en-US" sz="1200" baseline="30000">
                <a:solidFill>
                  <a:schemeClr val="tx1"/>
                </a:solidFill>
              </a:rPr>
              <a:t>20</a:t>
            </a:r>
            <a:r>
              <a:rPr lang="en-US" sz="1200">
                <a:solidFill>
                  <a:schemeClr val="tx1"/>
                </a:solidFill>
              </a:rPr>
              <a:t>, James McCloskey​, MD</a:t>
            </a:r>
            <a:r>
              <a:rPr lang="en-US" sz="1200" baseline="30000">
                <a:solidFill>
                  <a:schemeClr val="tx1"/>
                </a:solidFill>
              </a:rPr>
              <a:t>21</a:t>
            </a:r>
            <a:r>
              <a:rPr lang="en-US" sz="1200">
                <a:solidFill>
                  <a:schemeClr val="tx1"/>
                </a:solidFill>
              </a:rPr>
              <a:t>, James K. Mangan, MD, PhD</a:t>
            </a:r>
            <a:r>
              <a:rPr lang="en-US" sz="1200" baseline="30000">
                <a:solidFill>
                  <a:schemeClr val="tx1"/>
                </a:solidFill>
              </a:rPr>
              <a:t>22</a:t>
            </a:r>
            <a:r>
              <a:rPr lang="en-US" sz="1200">
                <a:solidFill>
                  <a:schemeClr val="tx1"/>
                </a:solidFill>
              </a:rPr>
              <a:t>, Antoine N. Saliba, MD</a:t>
            </a:r>
            <a:r>
              <a:rPr lang="en-US" sz="1200" baseline="30000">
                <a:solidFill>
                  <a:schemeClr val="tx1"/>
                </a:solidFill>
              </a:rPr>
              <a:t>23</a:t>
            </a:r>
            <a:r>
              <a:rPr lang="en-US" sz="1200">
                <a:solidFill>
                  <a:schemeClr val="tx1"/>
                </a:solidFill>
              </a:rPr>
              <a:t>, Ivana Gojo, MD</a:t>
            </a:r>
            <a:r>
              <a:rPr lang="en-US" sz="1200" baseline="30000">
                <a:solidFill>
                  <a:schemeClr val="tx1"/>
                </a:solidFill>
              </a:rPr>
              <a:t>24</a:t>
            </a:r>
            <a:r>
              <a:rPr lang="en-US" sz="1200">
                <a:solidFill>
                  <a:schemeClr val="tx1"/>
                </a:solidFill>
              </a:rPr>
              <a:t>, Diaa Osman, DO, MPH</a:t>
            </a:r>
            <a:r>
              <a:rPr lang="en-US" sz="1200" baseline="30000">
                <a:solidFill>
                  <a:schemeClr val="tx1"/>
                </a:solidFill>
              </a:rPr>
              <a:t>25</a:t>
            </a:r>
            <a:r>
              <a:rPr lang="en-US" sz="1200">
                <a:solidFill>
                  <a:schemeClr val="tx1"/>
                </a:solidFill>
              </a:rPr>
              <a:t>, </a:t>
            </a:r>
            <a:r>
              <a:rPr lang="en-US" sz="1200" err="1">
                <a:solidFill>
                  <a:schemeClr val="tx1"/>
                </a:solidFill>
              </a:rPr>
              <a:t>Hongling</a:t>
            </a:r>
            <a:r>
              <a:rPr lang="en-US" sz="1200">
                <a:solidFill>
                  <a:schemeClr val="tx1"/>
                </a:solidFill>
              </a:rPr>
              <a:t> Zhang, MS</a:t>
            </a:r>
            <a:r>
              <a:rPr lang="en-US" sz="1200" baseline="30000">
                <a:solidFill>
                  <a:schemeClr val="tx1"/>
                </a:solidFill>
              </a:rPr>
              <a:t>26</a:t>
            </a:r>
            <a:r>
              <a:rPr lang="en-US" sz="1200">
                <a:solidFill>
                  <a:schemeClr val="tx1"/>
                </a:solidFill>
              </a:rPr>
              <a:t>, Ying Tian, PhD</a:t>
            </a:r>
            <a:r>
              <a:rPr lang="en-US" sz="1200" baseline="30000">
                <a:solidFill>
                  <a:schemeClr val="tx1"/>
                </a:solidFill>
              </a:rPr>
              <a:t>26</a:t>
            </a:r>
            <a:r>
              <a:rPr lang="en-US" sz="1200">
                <a:solidFill>
                  <a:schemeClr val="tx1"/>
                </a:solidFill>
              </a:rPr>
              <a:t>, Marcie Riches, MD</a:t>
            </a:r>
            <a:r>
              <a:rPr lang="en-US" sz="1200" baseline="30000">
                <a:solidFill>
                  <a:schemeClr val="tx1"/>
                </a:solidFill>
              </a:rPr>
              <a:t>26</a:t>
            </a:r>
            <a:r>
              <a:rPr lang="en-US" sz="1200">
                <a:solidFill>
                  <a:schemeClr val="tx1"/>
                </a:solidFill>
              </a:rPr>
              <a:t>, Daniel Corum, PhD</a:t>
            </a:r>
            <a:r>
              <a:rPr lang="en-US" sz="1200" baseline="30000">
                <a:solidFill>
                  <a:schemeClr val="tx1"/>
                </a:solidFill>
              </a:rPr>
              <a:t>26</a:t>
            </a:r>
            <a:r>
              <a:rPr lang="en-US" sz="1200">
                <a:solidFill>
                  <a:schemeClr val="tx1"/>
                </a:solidFill>
              </a:rPr>
              <a:t>, Mollie Leoni, MD</a:t>
            </a:r>
            <a:r>
              <a:rPr lang="en-US" sz="1200" baseline="30000">
                <a:solidFill>
                  <a:schemeClr val="tx1"/>
                </a:solidFill>
              </a:rPr>
              <a:t>26</a:t>
            </a:r>
            <a:r>
              <a:rPr lang="en-US" sz="1200">
                <a:solidFill>
                  <a:schemeClr val="tx1"/>
                </a:solidFill>
              </a:rPr>
              <a:t>, Eunice S. Wang, MD</a:t>
            </a:r>
            <a:r>
              <a:rPr lang="en-US" sz="1200" baseline="30000">
                <a:solidFill>
                  <a:schemeClr val="tx1"/>
                </a:solidFill>
              </a:rPr>
              <a:t>27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D386FBEE-8448-577E-1CA1-56D1459D6599}"/>
              </a:ext>
            </a:extLst>
          </p:cNvPr>
          <p:cNvSpPr txBox="1">
            <a:spLocks/>
          </p:cNvSpPr>
          <p:nvPr/>
        </p:nvSpPr>
        <p:spPr>
          <a:xfrm>
            <a:off x="328842" y="5253298"/>
            <a:ext cx="11534316" cy="891931"/>
          </a:xfrm>
          <a:prstGeom prst="rect">
            <a:avLst/>
          </a:prstGeom>
        </p:spPr>
        <p:txBody>
          <a:bodyPr lIns="121920" tIns="60960" rIns="121920" bIns="60960" anchor="t">
            <a:noAutofit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0" i="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800" baseline="30000">
                <a:solidFill>
                  <a:schemeClr val="tx1"/>
                </a:solidFill>
              </a:rPr>
              <a:t>1</a:t>
            </a:r>
            <a:r>
              <a:rPr lang="en-US" sz="800">
                <a:solidFill>
                  <a:schemeClr val="tx1"/>
                </a:solidFill>
              </a:rPr>
              <a:t>Department of Leukemia, The University of Texas MD Anderson Cancer Center, Houston, TX; </a:t>
            </a:r>
            <a:r>
              <a:rPr lang="en-US" sz="800" baseline="30000">
                <a:solidFill>
                  <a:schemeClr val="tx1"/>
                </a:solidFill>
              </a:rPr>
              <a:t>2</a:t>
            </a:r>
            <a:r>
              <a:rPr lang="en-US" sz="800">
                <a:solidFill>
                  <a:schemeClr val="tx1"/>
                </a:solidFill>
              </a:rPr>
              <a:t>Massachusetts General Hospital, Harvard Medical School, Boston, MA; </a:t>
            </a:r>
            <a:r>
              <a:rPr lang="en-US" sz="800" baseline="30000">
                <a:solidFill>
                  <a:schemeClr val="tx1"/>
                </a:solidFill>
              </a:rPr>
              <a:t>3</a:t>
            </a:r>
            <a:r>
              <a:rPr lang="en-US" sz="800">
                <a:solidFill>
                  <a:schemeClr val="tx1"/>
                </a:solidFill>
              </a:rPr>
              <a:t>Yale University and Yale Comprehensive Cancer Center, New Haven, CT; </a:t>
            </a:r>
            <a:r>
              <a:rPr lang="en-US" sz="800" baseline="30000">
                <a:solidFill>
                  <a:schemeClr val="tx1"/>
                </a:solidFill>
              </a:rPr>
              <a:t>4</a:t>
            </a:r>
            <a:r>
              <a:rPr lang="en-US" sz="800">
                <a:solidFill>
                  <a:schemeClr val="tx1"/>
                </a:solidFill>
              </a:rPr>
              <a:t>Duke Cancer Institute, Durham, NC; </a:t>
            </a:r>
            <a:r>
              <a:rPr lang="en-US" sz="800" baseline="30000">
                <a:solidFill>
                  <a:schemeClr val="tx1"/>
                </a:solidFill>
              </a:rPr>
              <a:t>5</a:t>
            </a:r>
            <a:r>
              <a:rPr lang="en-US" sz="800">
                <a:solidFill>
                  <a:schemeClr val="tx1"/>
                </a:solidFill>
              </a:rPr>
              <a:t>Weill Cornell Medicine and The New York Presbyterian Hospital, New York, NY; </a:t>
            </a:r>
            <a:r>
              <a:rPr lang="en-US" sz="800" baseline="30000">
                <a:solidFill>
                  <a:schemeClr val="tx1"/>
                </a:solidFill>
              </a:rPr>
              <a:t>6</a:t>
            </a:r>
            <a:r>
              <a:rPr lang="en-US" sz="800">
                <a:solidFill>
                  <a:schemeClr val="tx1"/>
                </a:solidFill>
              </a:rPr>
              <a:t>Robert H. Lurie Comprehensive Cancer Center, Northwestern University, Chicago, IL; </a:t>
            </a:r>
            <a:r>
              <a:rPr lang="en-US" sz="800" baseline="30000">
                <a:solidFill>
                  <a:schemeClr val="tx1"/>
                </a:solidFill>
              </a:rPr>
              <a:t>7</a:t>
            </a:r>
            <a:r>
              <a:rPr lang="en-US" sz="800">
                <a:solidFill>
                  <a:schemeClr val="tx1"/>
                </a:solidFill>
              </a:rPr>
              <a:t>Abramson Cancer Center, University of Pennsylvania, Philadelphia, PA; </a:t>
            </a:r>
            <a:r>
              <a:rPr lang="en-US" sz="800" baseline="30000">
                <a:solidFill>
                  <a:schemeClr val="tx1"/>
                </a:solidFill>
              </a:rPr>
              <a:t>8</a:t>
            </a:r>
            <a:r>
              <a:rPr lang="en-US" sz="800">
                <a:solidFill>
                  <a:schemeClr val="tx1"/>
                </a:solidFill>
              </a:rPr>
              <a:t>Department of Hematology, University of Minnesota, Minneapolis, MN; </a:t>
            </a:r>
            <a:r>
              <a:rPr lang="en-US" sz="800" baseline="30000">
                <a:solidFill>
                  <a:schemeClr val="tx1"/>
                </a:solidFill>
              </a:rPr>
              <a:t>9</a:t>
            </a:r>
            <a:r>
              <a:rPr lang="en-US" sz="800">
                <a:solidFill>
                  <a:schemeClr val="tx1"/>
                </a:solidFill>
              </a:rPr>
              <a:t>The University of Kansas Medical Center, Kansas City, KS; </a:t>
            </a:r>
            <a:r>
              <a:rPr lang="en-US" sz="800" baseline="30000">
                <a:solidFill>
                  <a:schemeClr val="tx1"/>
                </a:solidFill>
              </a:rPr>
              <a:t>10</a:t>
            </a:r>
            <a:r>
              <a:rPr lang="en-US" sz="800">
                <a:solidFill>
                  <a:schemeClr val="tx1"/>
                </a:solidFill>
              </a:rPr>
              <a:t>Karmanos Cancer Institute, Wayne State University, Detroit, MI; </a:t>
            </a:r>
            <a:r>
              <a:rPr lang="en-US" sz="800" baseline="30000">
                <a:solidFill>
                  <a:schemeClr val="tx1"/>
                </a:solidFill>
              </a:rPr>
              <a:t>11</a:t>
            </a:r>
            <a:r>
              <a:rPr lang="en-US" sz="800">
                <a:solidFill>
                  <a:schemeClr val="tx1"/>
                </a:solidFill>
              </a:rPr>
              <a:t>Taussig Cancer Institute, Cleveland Clinic, Cleveland, OH; </a:t>
            </a:r>
            <a:r>
              <a:rPr lang="en-US" sz="800" baseline="30000">
                <a:solidFill>
                  <a:schemeClr val="tx1"/>
                </a:solidFill>
              </a:rPr>
              <a:t>12</a:t>
            </a:r>
            <a:r>
              <a:rPr lang="en-US" sz="800">
                <a:solidFill>
                  <a:schemeClr val="tx1"/>
                </a:solidFill>
              </a:rPr>
              <a:t>David Geffen School of Medicine at UCLA, Los Angeles, CA; </a:t>
            </a:r>
            <a:r>
              <a:rPr lang="en-US" sz="800" baseline="30000">
                <a:solidFill>
                  <a:schemeClr val="tx1"/>
                </a:solidFill>
              </a:rPr>
              <a:t>13</a:t>
            </a:r>
            <a:r>
              <a:rPr lang="en-US" sz="800">
                <a:solidFill>
                  <a:schemeClr val="tx1"/>
                </a:solidFill>
              </a:rPr>
              <a:t>Rutgers Cancer Institute of New Jersey, New Brunswick, NJ; </a:t>
            </a:r>
            <a:r>
              <a:rPr lang="en-US" sz="800" baseline="30000">
                <a:solidFill>
                  <a:schemeClr val="tx1"/>
                </a:solidFill>
              </a:rPr>
              <a:t>14</a:t>
            </a:r>
            <a:r>
              <a:rPr lang="en-US" sz="800">
                <a:solidFill>
                  <a:schemeClr val="tx1"/>
                </a:solidFill>
              </a:rPr>
              <a:t>Colorado Blood Cancer Institute, Denver, CO; </a:t>
            </a:r>
            <a:r>
              <a:rPr lang="en-US" sz="800" baseline="30000">
                <a:solidFill>
                  <a:schemeClr val="tx1"/>
                </a:solidFill>
              </a:rPr>
              <a:t>15</a:t>
            </a:r>
            <a:r>
              <a:rPr lang="en-US" sz="800">
                <a:solidFill>
                  <a:schemeClr val="tx1"/>
                </a:solidFill>
              </a:rPr>
              <a:t>SCRI at TriStar Centennial, Nashville, TN; </a:t>
            </a:r>
            <a:r>
              <a:rPr lang="en-US" sz="800" baseline="30000">
                <a:solidFill>
                  <a:schemeClr val="tx1"/>
                </a:solidFill>
              </a:rPr>
              <a:t>16</a:t>
            </a:r>
            <a:r>
              <a:rPr lang="en-US" sz="800">
                <a:solidFill>
                  <a:schemeClr val="tx1"/>
                </a:solidFill>
              </a:rPr>
              <a:t>Anschutz Medical Campus, Division of Hematology, University of Colorado School of Medicine, Aurora, CO; </a:t>
            </a:r>
            <a:r>
              <a:rPr lang="en-US" sz="800" baseline="30000">
                <a:solidFill>
                  <a:schemeClr val="tx1"/>
                </a:solidFill>
              </a:rPr>
              <a:t>17</a:t>
            </a:r>
            <a:r>
              <a:rPr lang="en-US" sz="800">
                <a:solidFill>
                  <a:schemeClr val="tx1"/>
                </a:solidFill>
              </a:rPr>
              <a:t>The University of Texas Southwestern Medical Center, Dallas, TX; </a:t>
            </a:r>
            <a:r>
              <a:rPr lang="en-US" sz="800" baseline="30000">
                <a:solidFill>
                  <a:schemeClr val="tx1"/>
                </a:solidFill>
              </a:rPr>
              <a:t>18</a:t>
            </a:r>
            <a:r>
              <a:rPr lang="en-US" sz="800">
                <a:solidFill>
                  <a:schemeClr val="tx1"/>
                </a:solidFill>
              </a:rPr>
              <a:t>Mayo Clinic, Jacksonville, FL; </a:t>
            </a:r>
            <a:r>
              <a:rPr lang="en-US" sz="800" baseline="30000">
                <a:solidFill>
                  <a:schemeClr val="tx1"/>
                </a:solidFill>
              </a:rPr>
              <a:t>19</a:t>
            </a:r>
            <a:r>
              <a:rPr lang="en-US" sz="800">
                <a:solidFill>
                  <a:schemeClr val="tx1"/>
                </a:solidFill>
              </a:rPr>
              <a:t>University of Oklahoma Health Sciences Center, Stephenson Cancer Center, Oklahoma City, OK; </a:t>
            </a:r>
            <a:r>
              <a:rPr lang="en-US" sz="800" baseline="30000">
                <a:solidFill>
                  <a:schemeClr val="tx1"/>
                </a:solidFill>
              </a:rPr>
              <a:t> 20</a:t>
            </a:r>
            <a:r>
              <a:rPr lang="en-US" sz="800">
                <a:solidFill>
                  <a:schemeClr val="tx1"/>
                </a:solidFill>
              </a:rPr>
              <a:t>University of Southern California Norris Comprehensive Cancer Center, Los Angeles, CA; </a:t>
            </a:r>
            <a:r>
              <a:rPr lang="en-US" sz="800" baseline="30000">
                <a:solidFill>
                  <a:schemeClr val="tx1"/>
                </a:solidFill>
              </a:rPr>
              <a:t>21</a:t>
            </a:r>
            <a:r>
              <a:rPr lang="en-US" sz="800">
                <a:solidFill>
                  <a:schemeClr val="tx1"/>
                </a:solidFill>
              </a:rPr>
              <a:t>John Theurer Cancer Center, Hackensack University Medical Center, Hackensack, NJ; </a:t>
            </a:r>
            <a:r>
              <a:rPr lang="en-US" sz="800" baseline="30000">
                <a:solidFill>
                  <a:schemeClr val="tx1"/>
                </a:solidFill>
              </a:rPr>
              <a:t>22</a:t>
            </a:r>
            <a:r>
              <a:rPr lang="en-US" sz="800">
                <a:solidFill>
                  <a:schemeClr val="tx1"/>
                </a:solidFill>
              </a:rPr>
              <a:t>UC San Diego </a:t>
            </a:r>
            <a:r>
              <a:rPr lang="en-US" sz="800" err="1">
                <a:solidFill>
                  <a:schemeClr val="tx1"/>
                </a:solidFill>
              </a:rPr>
              <a:t>Moores</a:t>
            </a:r>
            <a:r>
              <a:rPr lang="en-US" sz="800">
                <a:solidFill>
                  <a:schemeClr val="tx1"/>
                </a:solidFill>
              </a:rPr>
              <a:t> Cancer Center, La Jolla, CA; </a:t>
            </a:r>
            <a:r>
              <a:rPr lang="en-US" sz="800" baseline="30000">
                <a:solidFill>
                  <a:schemeClr val="tx1"/>
                </a:solidFill>
              </a:rPr>
              <a:t>23</a:t>
            </a:r>
            <a:r>
              <a:rPr lang="en-US" sz="800">
                <a:solidFill>
                  <a:schemeClr val="tx1"/>
                </a:solidFill>
              </a:rPr>
              <a:t>Mayo Clinic, Rochester, MN; </a:t>
            </a:r>
            <a:r>
              <a:rPr lang="en-US" sz="800" baseline="30000">
                <a:solidFill>
                  <a:schemeClr val="tx1"/>
                </a:solidFill>
              </a:rPr>
              <a:t>24</a:t>
            </a:r>
            <a:r>
              <a:rPr lang="en-US" sz="800">
                <a:solidFill>
                  <a:schemeClr val="tx1"/>
                </a:solidFill>
              </a:rPr>
              <a:t>Sidney Kimmel Comprehensive Cancer Center, Johns Hopkins University School of Medicine, Baltimore, MD; </a:t>
            </a:r>
            <a:r>
              <a:rPr lang="en-US" sz="800" baseline="30000">
                <a:solidFill>
                  <a:schemeClr val="tx1"/>
                </a:solidFill>
              </a:rPr>
              <a:t>25</a:t>
            </a:r>
            <a:r>
              <a:rPr lang="en-US" sz="800">
                <a:solidFill>
                  <a:schemeClr val="tx1"/>
                </a:solidFill>
              </a:rPr>
              <a:t>Texas Oncology, Lakeway, TX; </a:t>
            </a:r>
            <a:r>
              <a:rPr lang="en-US" sz="800" baseline="30000">
                <a:solidFill>
                  <a:schemeClr val="tx1"/>
                </a:solidFill>
              </a:rPr>
              <a:t>26</a:t>
            </a:r>
            <a:r>
              <a:rPr lang="en-US" sz="800">
                <a:solidFill>
                  <a:schemeClr val="tx1"/>
                </a:solidFill>
              </a:rPr>
              <a:t>Kura Oncology, Inc., San Diego, CA; </a:t>
            </a:r>
            <a:r>
              <a:rPr lang="en-US" sz="800" baseline="30000">
                <a:solidFill>
                  <a:schemeClr val="tx1"/>
                </a:solidFill>
              </a:rPr>
              <a:t>27</a:t>
            </a:r>
            <a:r>
              <a:rPr lang="en-US" sz="800">
                <a:solidFill>
                  <a:schemeClr val="tx1"/>
                </a:solidFill>
              </a:rPr>
              <a:t>Roswell Park Comprehensive Cancer Center, Buffalo, NY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5B96B8-F410-1E9D-4484-BB76234628B4}"/>
              </a:ext>
            </a:extLst>
          </p:cNvPr>
          <p:cNvSpPr txBox="1"/>
          <p:nvPr/>
        </p:nvSpPr>
        <p:spPr>
          <a:xfrm>
            <a:off x="669798" y="6498020"/>
            <a:ext cx="88308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i="1" dirty="0"/>
              <a:t>Presented at the 67</a:t>
            </a:r>
            <a:r>
              <a:rPr lang="en-US" sz="1050" i="1" baseline="30000" dirty="0"/>
              <a:t>th</a:t>
            </a:r>
            <a:r>
              <a:rPr lang="en-US" sz="1050" i="1" dirty="0"/>
              <a:t> American Society of Hematology (ASH) Annual Meeting and Exposition on December 6–9, 2025 in Orlando, FL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5FDD0D-DC54-311C-322B-9BD31D1A1180}"/>
              </a:ext>
            </a:extLst>
          </p:cNvPr>
          <p:cNvSpPr txBox="1"/>
          <p:nvPr/>
        </p:nvSpPr>
        <p:spPr>
          <a:xfrm>
            <a:off x="10899648" y="6498020"/>
            <a:ext cx="7559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50" b="1" i="1"/>
              <a:t>#764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96938B-7D04-D0A1-634B-F40B881D64B8}"/>
              </a:ext>
            </a:extLst>
          </p:cNvPr>
          <p:cNvSpPr txBox="1"/>
          <p:nvPr/>
        </p:nvSpPr>
        <p:spPr>
          <a:xfrm>
            <a:off x="565888" y="98370"/>
            <a:ext cx="1138365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GB" sz="1050" i="1" dirty="0"/>
              <a:t>Reused with permission from the American Society of </a:t>
            </a:r>
            <a:r>
              <a:rPr lang="en-GB" sz="1050" i="1" dirty="0" err="1"/>
              <a:t>Hematology</a:t>
            </a:r>
            <a:r>
              <a:rPr lang="en-GB" sz="1050" i="1" dirty="0"/>
              <a:t>. © 2025 The Authors. All rights reserved. Officially licensed by ASH for distribution via a corporate website by Kura.</a:t>
            </a:r>
            <a:endParaRPr lang="en-US" sz="1050" i="1" dirty="0"/>
          </a:p>
        </p:txBody>
      </p:sp>
    </p:spTree>
    <p:extLst>
      <p:ext uri="{BB962C8B-B14F-4D97-AF65-F5344CB8AC3E}">
        <p14:creationId xmlns:p14="http://schemas.microsoft.com/office/powerpoint/2010/main" val="88557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8D06A-1BF2-8567-068E-B27D0A0B3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59E1260-440B-DF48-7D2B-805A2954A18C}"/>
              </a:ext>
            </a:extLst>
          </p:cNvPr>
          <p:cNvSpPr txBox="1"/>
          <p:nvPr/>
        </p:nvSpPr>
        <p:spPr>
          <a:xfrm>
            <a:off x="5985539" y="1130968"/>
            <a:ext cx="5695406" cy="273151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For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NPM1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-m, </a:t>
            </a:r>
            <a:r>
              <a:rPr lang="en-US">
                <a:solidFill>
                  <a:prstClr val="black"/>
                </a:solidFill>
                <a:latin typeface="Arial"/>
                <a:ea typeface="Geneva"/>
              </a:rPr>
              <a:t>after a median follow-up of 27.4 weeks (range 3.3–69.1):</a:t>
            </a:r>
          </a:p>
          <a:p>
            <a:pPr marL="574675" marR="0" lvl="1" indent="-285750" algn="l" defTabSz="609585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Median duration of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CRc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 was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39.9 weeks </a:t>
            </a:r>
            <a:endParaRPr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Geneva"/>
            </a:endParaRPr>
          </a:p>
          <a:p>
            <a:pPr marL="574675" marR="0" lvl="1" indent="0" algn="l" defTabSz="609585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(95% CI 16.1–NE)</a:t>
            </a:r>
          </a:p>
          <a:p>
            <a:pPr marL="1183640" marR="0" lvl="2" indent="-285750" algn="l" defTabSz="609585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­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Ven-naïve: 39.9 weeks (95% CI 12.9–NE) </a:t>
            </a:r>
            <a:endParaRPr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Geneva"/>
            </a:endParaRPr>
          </a:p>
          <a:p>
            <a:pPr marL="574675" marR="0" lvl="1" indent="-285750" algn="l" defTabSz="609585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14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NPM1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-m patients received </a:t>
            </a:r>
            <a:r>
              <a:rPr lang="en-US">
                <a:solidFill>
                  <a:prstClr val="black"/>
                </a:solidFill>
                <a:latin typeface="Arial"/>
                <a:ea typeface="Geneva"/>
              </a:rPr>
              <a:t>HSCT, and 5 went onto ziftomenib maintenance</a:t>
            </a:r>
          </a:p>
          <a:p>
            <a:pPr marL="574675" marR="0" lvl="1" indent="-285750" algn="l" defTabSz="609585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Median OS was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54.9 weeks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Geneva"/>
              </a:rPr>
              <a:t>(95% CI 32.0–NE) </a:t>
            </a:r>
            <a:endParaRPr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Genev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651410-0295-78C3-120D-B4722982B724}"/>
              </a:ext>
            </a:extLst>
          </p:cNvPr>
          <p:cNvSpPr txBox="1"/>
          <p:nvPr/>
        </p:nvSpPr>
        <p:spPr>
          <a:xfrm>
            <a:off x="609599" y="79454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>
                <a:solidFill>
                  <a:srgbClr val="0070C0"/>
                </a:solidFill>
              </a:rPr>
              <a:t>NPM1</a:t>
            </a:r>
            <a:r>
              <a:rPr lang="en-US" b="1">
                <a:solidFill>
                  <a:srgbClr val="0070C0"/>
                </a:solidFill>
              </a:rPr>
              <a:t>-m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6806DD-2A2B-613C-F7F3-7F57645B39C7}"/>
              </a:ext>
            </a:extLst>
          </p:cNvPr>
          <p:cNvSpPr txBox="1"/>
          <p:nvPr/>
        </p:nvSpPr>
        <p:spPr>
          <a:xfrm>
            <a:off x="1657503" y="6428875"/>
            <a:ext cx="235513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200" b="1">
                <a:solidFill>
                  <a:srgbClr val="0070C0"/>
                </a:solidFill>
                <a:latin typeface="Arial"/>
                <a:ea typeface="Geneva"/>
              </a:rPr>
              <a:t>Duration of treatment (weeks)</a:t>
            </a:r>
            <a:endParaRPr lang="en-US" sz="1200"/>
          </a:p>
        </p:txBody>
      </p:sp>
      <p:sp>
        <p:nvSpPr>
          <p:cNvPr id="882" name="TextBox 881">
            <a:extLst>
              <a:ext uri="{FF2B5EF4-FFF2-40B4-BE49-F238E27FC236}">
                <a16:creationId xmlns:a16="http://schemas.microsoft.com/office/drawing/2014/main" id="{9306B086-8FC2-FBF3-E623-34EC1A281F70}"/>
              </a:ext>
            </a:extLst>
          </p:cNvPr>
          <p:cNvSpPr txBox="1"/>
          <p:nvPr/>
        </p:nvSpPr>
        <p:spPr>
          <a:xfrm>
            <a:off x="5985539" y="6158643"/>
            <a:ext cx="5933401" cy="4873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Data cutoff: Sep 24, 2025. </a:t>
            </a:r>
          </a:p>
          <a:p>
            <a:pPr algn="r"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CR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CRh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CRi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complete remission with full / partial / incomplete hematologic recovery;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CRc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composite complete remission  </a:t>
            </a:r>
          </a:p>
          <a:p>
            <a:pPr algn="r">
              <a:spcBef>
                <a:spcPts val="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MLFS, morphologic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leukemia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-free state;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HSCT, hematopoietic stem cell transplant; </a:t>
            </a:r>
            <a:r>
              <a:rPr lang="en-US" sz="800" spc="-7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OS, overall survival; PR, partial response</a:t>
            </a:r>
            <a:endParaRPr lang="en-US" sz="800">
              <a:solidFill>
                <a:srgbClr val="414141"/>
              </a:solidFill>
              <a:latin typeface="Arial"/>
              <a:ea typeface="Calibri Light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A743E3-A9B1-FE00-1FA1-C024C7C7ED74}"/>
              </a:ext>
            </a:extLst>
          </p:cNvPr>
          <p:cNvSpPr/>
          <p:nvPr/>
        </p:nvSpPr>
        <p:spPr>
          <a:xfrm>
            <a:off x="705851" y="1130968"/>
            <a:ext cx="4647199" cy="5271332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E9ABE5-ED29-967E-FDC2-9A70E69CAB21}"/>
              </a:ext>
            </a:extLst>
          </p:cNvPr>
          <p:cNvSpPr txBox="1">
            <a:spLocks/>
          </p:cNvSpPr>
          <p:nvPr/>
        </p:nvSpPr>
        <p:spPr>
          <a:xfrm>
            <a:off x="609600" y="285085"/>
            <a:ext cx="10972800" cy="713539"/>
          </a:xfrm>
          <a:prstGeom prst="rect">
            <a:avLst/>
          </a:prstGeom>
        </p:spPr>
        <p:txBody>
          <a:bodyPr lIns="457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Duration of Treatment and Clinical Outcomes: R/R AML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E95E176-0AB7-D514-ACAC-6E43F22648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4923" y="1169741"/>
            <a:ext cx="5226538" cy="527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05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C0782-A9AD-5E3D-63BA-438FB59A2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40DE5A1-0C1D-B08A-72A2-87110A70E6AC}"/>
              </a:ext>
            </a:extLst>
          </p:cNvPr>
          <p:cNvSpPr txBox="1"/>
          <p:nvPr/>
        </p:nvSpPr>
        <p:spPr>
          <a:xfrm>
            <a:off x="6198132" y="1204984"/>
            <a:ext cx="5788857" cy="284693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1800"/>
              </a:spcBef>
            </a:pPr>
            <a:r>
              <a:rPr lang="en-US"/>
              <a:t>For </a:t>
            </a:r>
            <a:r>
              <a:rPr lang="en-US" i="1"/>
              <a:t>KMT2A</a:t>
            </a:r>
            <a:r>
              <a:rPr lang="en-US"/>
              <a:t>-r, after a median follow-up of 16.9 weeks (range 2.4–65.4):</a:t>
            </a:r>
          </a:p>
          <a:p>
            <a:pPr marL="626745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/>
              <a:t>Median duration of </a:t>
            </a:r>
            <a:r>
              <a:rPr lang="en-US" err="1"/>
              <a:t>CRc</a:t>
            </a:r>
            <a:r>
              <a:rPr lang="en-US"/>
              <a:t> was </a:t>
            </a:r>
            <a:r>
              <a:rPr lang="en-US" b="1"/>
              <a:t>12.4 weeks </a:t>
            </a:r>
          </a:p>
          <a:p>
            <a:pPr marL="626745" lvl="1">
              <a:spcBef>
                <a:spcPts val="0"/>
              </a:spcBef>
            </a:pPr>
            <a:r>
              <a:rPr lang="en-US"/>
              <a:t>(95% CI 0.9–NE)</a:t>
            </a:r>
          </a:p>
          <a:p>
            <a:pPr marL="1236345" lvl="2" indent="-285750">
              <a:spcBef>
                <a:spcPts val="600"/>
              </a:spcBef>
              <a:buFont typeface="Courier New" panose="02070309020205020404" pitchFamily="49" charset="0"/>
              <a:buChar char="­"/>
            </a:pPr>
            <a:r>
              <a:rPr lang="en-US"/>
              <a:t>Ven-naïve: 10.0 weeks (95% CI 0.9–NE)</a:t>
            </a:r>
          </a:p>
          <a:p>
            <a:pPr marL="626745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Geneva"/>
              </a:rPr>
              <a:t>2 </a:t>
            </a:r>
            <a:r>
              <a:rPr lang="en-US" i="1">
                <a:latin typeface="Arial"/>
                <a:ea typeface="Geneva"/>
              </a:rPr>
              <a:t>KMT2A</a:t>
            </a:r>
            <a:r>
              <a:rPr lang="en-US">
                <a:latin typeface="Arial"/>
                <a:ea typeface="Geneva"/>
              </a:rPr>
              <a:t>-r patients received HSCT, and both went onto ziftomenib maintenance</a:t>
            </a:r>
            <a:endParaRPr lang="en-US">
              <a:solidFill>
                <a:srgbClr val="FF0000"/>
              </a:solidFill>
              <a:latin typeface="Arial"/>
              <a:ea typeface="Geneva"/>
            </a:endParaRPr>
          </a:p>
          <a:p>
            <a:pPr marL="626745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Geneva"/>
              </a:rPr>
              <a:t>Median OS was </a:t>
            </a:r>
            <a:r>
              <a:rPr lang="en-US" b="1">
                <a:latin typeface="Arial"/>
                <a:ea typeface="Geneva"/>
              </a:rPr>
              <a:t>21.1 weeks </a:t>
            </a:r>
            <a:r>
              <a:rPr lang="en-US">
                <a:latin typeface="Arial"/>
                <a:ea typeface="Geneva"/>
              </a:rPr>
              <a:t>(95% CI 12.4–64.9)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D82017-ADB1-D4D9-5FF6-06AF2AA6F469}"/>
              </a:ext>
            </a:extLst>
          </p:cNvPr>
          <p:cNvSpPr txBox="1"/>
          <p:nvPr/>
        </p:nvSpPr>
        <p:spPr>
          <a:xfrm>
            <a:off x="2026843" y="5906290"/>
            <a:ext cx="235513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200" b="1">
                <a:solidFill>
                  <a:srgbClr val="0070C0"/>
                </a:solidFill>
                <a:latin typeface="Arial"/>
                <a:ea typeface="Geneva"/>
              </a:rPr>
              <a:t>Duration of treatment (weeks)</a:t>
            </a:r>
            <a:endParaRPr lang="en-US" sz="1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DB3E82-1E07-E192-1583-5B6336E61BAB}"/>
              </a:ext>
            </a:extLst>
          </p:cNvPr>
          <p:cNvSpPr txBox="1"/>
          <p:nvPr/>
        </p:nvSpPr>
        <p:spPr>
          <a:xfrm>
            <a:off x="594210" y="846235"/>
            <a:ext cx="1146468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b="1" i="1">
                <a:solidFill>
                  <a:srgbClr val="0070C0"/>
                </a:solidFill>
                <a:latin typeface="Arial"/>
                <a:ea typeface="Geneva"/>
              </a:rPr>
              <a:t>KMT2A</a:t>
            </a:r>
            <a:r>
              <a:rPr lang="en-US" b="1">
                <a:solidFill>
                  <a:srgbClr val="0070C0"/>
                </a:solidFill>
                <a:latin typeface="Arial"/>
                <a:ea typeface="Geneva"/>
              </a:rPr>
              <a:t>-r</a:t>
            </a:r>
            <a:endParaRPr lang="en-US" b="1">
              <a:solidFill>
                <a:srgbClr val="0070C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156E38-D24D-1A72-926D-A1E681B075A6}"/>
              </a:ext>
            </a:extLst>
          </p:cNvPr>
          <p:cNvSpPr/>
          <p:nvPr/>
        </p:nvSpPr>
        <p:spPr>
          <a:xfrm>
            <a:off x="705851" y="1248746"/>
            <a:ext cx="4997117" cy="4624640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6FCC89D-2C88-092C-4DFE-5804E169612F}"/>
              </a:ext>
            </a:extLst>
          </p:cNvPr>
          <p:cNvSpPr txBox="1">
            <a:spLocks/>
          </p:cNvSpPr>
          <p:nvPr/>
        </p:nvSpPr>
        <p:spPr>
          <a:xfrm>
            <a:off x="609600" y="285085"/>
            <a:ext cx="10972800" cy="713539"/>
          </a:xfrm>
          <a:prstGeom prst="rect">
            <a:avLst/>
          </a:prstGeom>
        </p:spPr>
        <p:txBody>
          <a:bodyPr lIns="457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Duration of Treatment and Clinical Outcomes: R/R AML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1EC4FE-5883-5D86-4E2D-1527DB782A7E}"/>
              </a:ext>
            </a:extLst>
          </p:cNvPr>
          <p:cNvSpPr txBox="1"/>
          <p:nvPr/>
        </p:nvSpPr>
        <p:spPr>
          <a:xfrm>
            <a:off x="5985539" y="6158643"/>
            <a:ext cx="5933401" cy="4873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Data cutoff: Sep 24, 2025. </a:t>
            </a:r>
          </a:p>
          <a:p>
            <a:pPr algn="r"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CR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CRh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CRi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complete remission with full / partial / incomplete hematologic recovery;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CRc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composite complete remission  </a:t>
            </a:r>
          </a:p>
          <a:p>
            <a:pPr algn="r">
              <a:spcBef>
                <a:spcPts val="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MLFS, morphologic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leukemia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-free state;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HSCT, hematopoietic stem cell transplant; </a:t>
            </a:r>
            <a:r>
              <a:rPr lang="en-US" sz="800" spc="-7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OS, overall survival; PR, partial response</a:t>
            </a:r>
            <a:endParaRPr lang="en-US" sz="800">
              <a:solidFill>
                <a:srgbClr val="414141"/>
              </a:solidFill>
              <a:latin typeface="Arial"/>
              <a:ea typeface="Calibri Light"/>
              <a:cs typeface="Arial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F8190F1-5BE1-79D3-5C8A-2865F9B0B1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5127" y="1203571"/>
            <a:ext cx="5520592" cy="470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83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609F4-20DB-A275-EFD9-6027708ED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ECE72D7-8D19-8D08-985E-02966E35E4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571926"/>
              </p:ext>
            </p:extLst>
          </p:nvPr>
        </p:nvGraphicFramePr>
        <p:xfrm>
          <a:off x="609601" y="1167353"/>
          <a:ext cx="10972799" cy="2081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0005">
                  <a:extLst>
                    <a:ext uri="{9D8B030D-6E8A-4147-A177-3AD203B41FA5}">
                      <a16:colId xmlns:a16="http://schemas.microsoft.com/office/drawing/2014/main" val="1213148555"/>
                    </a:ext>
                  </a:extLst>
                </a:gridCol>
                <a:gridCol w="3662794">
                  <a:extLst>
                    <a:ext uri="{9D8B030D-6E8A-4147-A177-3AD203B41FA5}">
                      <a16:colId xmlns:a16="http://schemas.microsoft.com/office/drawing/2014/main" val="1340510139"/>
                    </a:ext>
                  </a:extLst>
                </a:gridCol>
              </a:tblGrid>
              <a:tr h="618056">
                <a:tc>
                  <a:txBody>
                    <a:bodyPr/>
                    <a:lstStyle/>
                    <a:p>
                      <a:r>
                        <a:rPr lang="en-US" sz="1600">
                          <a:latin typeface="Arial"/>
                          <a:cs typeface="Arial"/>
                        </a:rPr>
                        <a:t>Median (range)</a:t>
                      </a:r>
                    </a:p>
                  </a:txBody>
                  <a:tcPr marL="121920" marR="121920" marT="60960" marB="60960" anchor="b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All Patients, 600 mg</a:t>
                      </a:r>
                    </a:p>
                    <a:p>
                      <a:pPr algn="ctr"/>
                      <a:r>
                        <a:rPr lang="en-US" sz="1600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(N=32)</a:t>
                      </a:r>
                      <a:r>
                        <a:rPr lang="en-US" sz="1600" i="0" baseline="300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lang="en-US" sz="1600" i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8647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  <a:cs typeface="Arial"/>
                        </a:rPr>
                        <a:t>Days to ANC recovery ≥0.5 × 10</a:t>
                      </a:r>
                      <a:r>
                        <a:rPr lang="en-US" sz="1600" b="1" baseline="30000">
                          <a:latin typeface="Arial"/>
                          <a:cs typeface="Arial"/>
                        </a:rPr>
                        <a:t>9</a:t>
                      </a:r>
                      <a:r>
                        <a:rPr lang="en-US" sz="1600" b="1">
                          <a:latin typeface="Arial"/>
                          <a:cs typeface="Arial"/>
                        </a:rPr>
                        <a:t>/L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cs typeface="Arial"/>
                        </a:rPr>
                        <a:t>36 (0</a:t>
                      </a:r>
                      <a:r>
                        <a:rPr lang="en-US" sz="160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–136)</a:t>
                      </a:r>
                      <a:endParaRPr lang="en-US" sz="1600"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3980980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Days to ANC recovery ≥1.0 × 10</a:t>
                      </a:r>
                      <a:r>
                        <a:rPr kumimoji="0" lang="en-US" sz="16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9</a:t>
                      </a: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/L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cs typeface="Arial"/>
                        </a:rPr>
                        <a:t>45 (34</a:t>
                      </a:r>
                      <a:r>
                        <a:rPr lang="en-US" sz="160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–145)</a:t>
                      </a:r>
                      <a:endParaRPr lang="en-US" sz="1600"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495498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Days to platelet count recovery ≥50 × 10</a:t>
                      </a:r>
                      <a:r>
                        <a:rPr kumimoji="0" lang="en-US" sz="16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9</a:t>
                      </a: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/L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cs typeface="Arial"/>
                        </a:rPr>
                        <a:t>27 (0</a:t>
                      </a:r>
                      <a:r>
                        <a:rPr lang="en-US" sz="160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–139)</a:t>
                      </a:r>
                      <a:endParaRPr lang="en-US" sz="1600"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325873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Days to platelet count recovery ≥100 × 10</a:t>
                      </a:r>
                      <a:r>
                        <a:rPr kumimoji="0" lang="en-US" sz="16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9</a:t>
                      </a: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/L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cs typeface="Arial"/>
                        </a:rPr>
                        <a:t>28 (0</a:t>
                      </a:r>
                      <a:r>
                        <a:rPr lang="en-US" sz="160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–243)</a:t>
                      </a:r>
                      <a:endParaRPr lang="en-US" sz="1600"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85127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D8A1CC6-95C2-C2A2-8A29-0C6480884159}"/>
              </a:ext>
            </a:extLst>
          </p:cNvPr>
          <p:cNvSpPr txBox="1"/>
          <p:nvPr/>
        </p:nvSpPr>
        <p:spPr>
          <a:xfrm>
            <a:off x="607483" y="6247037"/>
            <a:ext cx="10977035" cy="5129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77" fontAlgn="auto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a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Subset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of patients who reached cutoff</a:t>
            </a:r>
            <a:endParaRPr lang="en-US" sz="800"/>
          </a:p>
          <a:p>
            <a:pPr defTabSz="914377" fontAlgn="auto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 b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1.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Aldoss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et al. </a:t>
            </a:r>
            <a:r>
              <a:rPr lang="en-US" sz="800" i="1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Haematologica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. 2018;103(9):e404–7.</a:t>
            </a:r>
          </a:p>
          <a:p>
            <a:pPr defTabSz="914377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Data cutoff: Sep 24, 2025. ANC, absolute neutrophil count</a:t>
            </a:r>
            <a:endParaRPr lang="en-GB" sz="800">
              <a:solidFill>
                <a:srgbClr val="414141"/>
              </a:solidFill>
              <a:latin typeface="Arial"/>
              <a:ea typeface="Genev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C356C6-1727-57A0-4569-FB0F9969556F}"/>
              </a:ext>
            </a:extLst>
          </p:cNvPr>
          <p:cNvSpPr txBox="1"/>
          <p:nvPr/>
        </p:nvSpPr>
        <p:spPr>
          <a:xfrm>
            <a:off x="601152" y="3648456"/>
            <a:ext cx="109801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latin typeface="Arial"/>
                <a:ea typeface="Geneva"/>
              </a:rPr>
              <a:t>Times to neutrophil and platelet count recovery were comparable to those for Ven/Aza alone</a:t>
            </a:r>
            <a:r>
              <a:rPr lang="en-US" baseline="30000">
                <a:latin typeface="Arial"/>
                <a:ea typeface="Geneva"/>
              </a:rPr>
              <a:t>1</a:t>
            </a:r>
            <a:endParaRPr lang="en-US" baseline="30000">
              <a:latin typeface="Arial"/>
              <a:ea typeface="Geneva"/>
              <a:cs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D8D7C8-307D-C549-F578-ED5DD425BFDC}"/>
              </a:ext>
            </a:extLst>
          </p:cNvPr>
          <p:cNvSpPr txBox="1">
            <a:spLocks/>
          </p:cNvSpPr>
          <p:nvPr/>
        </p:nvSpPr>
        <p:spPr>
          <a:xfrm>
            <a:off x="609600" y="370551"/>
            <a:ext cx="10972800" cy="713539"/>
          </a:xfrm>
          <a:prstGeom prst="rect">
            <a:avLst/>
          </a:prstGeom>
        </p:spPr>
        <p:txBody>
          <a:bodyPr lIns="457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ANC and Platelet Recovery in </a:t>
            </a:r>
            <a:r>
              <a:rPr lang="en-US" sz="2400" b="1" err="1">
                <a:ea typeface="Geneva"/>
              </a:rPr>
              <a:t>CRc</a:t>
            </a:r>
            <a:r>
              <a:rPr lang="en-US" sz="2400" b="1">
                <a:ea typeface="Geneva"/>
              </a:rPr>
              <a:t> Responders: R/R AML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272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FE183C-BB61-98B4-2991-E0205299C4F6}"/>
              </a:ext>
            </a:extLst>
          </p:cNvPr>
          <p:cNvSpPr/>
          <p:nvPr/>
        </p:nvSpPr>
        <p:spPr>
          <a:xfrm>
            <a:off x="0" y="925635"/>
            <a:ext cx="12192000" cy="5160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D2FD7-3A1E-0973-9F01-0D3B4312A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70315"/>
            <a:ext cx="10972800" cy="4565850"/>
          </a:xfrm>
        </p:spPr>
        <p:txBody>
          <a:bodyPr lIns="91440" tIns="45720" rIns="91440" bIns="45720" anchor="t"/>
          <a:lstStyle/>
          <a:p>
            <a:pPr marL="456565" indent="-456565">
              <a:spcBef>
                <a:spcPts val="1600"/>
              </a:spcBef>
            </a:pP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In the ongoing KOMET-007 study, </a:t>
            </a:r>
            <a:r>
              <a:rPr lang="en-US" sz="1867" b="1" err="1">
                <a:latin typeface="Arial" panose="020B0604020202020204" pitchFamily="34" charset="0"/>
                <a:cs typeface="Arial" panose="020B0604020202020204" pitchFamily="34" charset="0"/>
              </a:rPr>
              <a:t>ziftomenib</a:t>
            </a: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 600 mg once daily in combination with Ven/Aza was well tolerated in R/R </a:t>
            </a:r>
            <a:r>
              <a:rPr lang="en-US" sz="1867" b="1" i="1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-m</a:t>
            </a:r>
            <a:r>
              <a:rPr lang="en-US" sz="1867" b="1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sz="1867" b="1" i="1">
                <a:latin typeface="Arial" panose="020B0604020202020204" pitchFamily="34" charset="0"/>
                <a:cs typeface="Arial" panose="020B0604020202020204" pitchFamily="34" charset="0"/>
              </a:rPr>
              <a:t> KMT2A</a:t>
            </a: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-r</a:t>
            </a:r>
            <a:r>
              <a:rPr lang="en-US" sz="1867" b="1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AML</a:t>
            </a:r>
            <a:endParaRPr lang="en-US"/>
          </a:p>
          <a:p>
            <a:pPr marL="989965" lvl="1" indent="-380365">
              <a:spcBef>
                <a:spcPts val="800"/>
              </a:spcBef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Low rates of </a:t>
            </a:r>
            <a:r>
              <a:rPr lang="en-US" sz="1600" err="1">
                <a:latin typeface="Arial" panose="020B0604020202020204" pitchFamily="34" charset="0"/>
                <a:cs typeface="Arial" panose="020B0604020202020204" pitchFamily="34" charset="0"/>
              </a:rPr>
              <a:t>ziftomenib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-related myelosuppression</a:t>
            </a:r>
          </a:p>
          <a:p>
            <a:pPr marL="989965" lvl="1" indent="-380365">
              <a:spcBef>
                <a:spcPts val="800"/>
              </a:spcBef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sz="1600" err="1">
                <a:latin typeface="Arial" panose="020B0604020202020204" pitchFamily="34" charset="0"/>
                <a:cs typeface="Arial" panose="020B0604020202020204" pitchFamily="34" charset="0"/>
              </a:rPr>
              <a:t>ziftomenib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-related QTc prolongation was reported</a:t>
            </a:r>
          </a:p>
          <a:p>
            <a:pPr marL="989965" lvl="1" indent="-380365">
              <a:spcBef>
                <a:spcPts val="800"/>
              </a:spcBef>
            </a:pPr>
            <a:r>
              <a:rPr lang="en-US" sz="1600">
                <a:latin typeface="Arial"/>
                <a:ea typeface="Geneva"/>
                <a:cs typeface="Arial"/>
              </a:rPr>
              <a:t>One case of differentiation syndrome (</a:t>
            </a:r>
            <a:r>
              <a:rPr lang="en-US" sz="1600" i="1">
                <a:latin typeface="Arial"/>
                <a:ea typeface="Geneva"/>
                <a:cs typeface="Arial"/>
              </a:rPr>
              <a:t>NPM1</a:t>
            </a:r>
            <a:r>
              <a:rPr lang="en-US" sz="1600">
                <a:latin typeface="Arial"/>
                <a:ea typeface="Geneva"/>
                <a:cs typeface="Arial"/>
              </a:rPr>
              <a:t>-m, grade 3) successfully resolved with protocol-specified mitigation, and patient resumed </a:t>
            </a:r>
            <a:r>
              <a:rPr lang="en-US" sz="1600" err="1">
                <a:latin typeface="Arial"/>
                <a:ea typeface="Geneva"/>
                <a:cs typeface="Arial"/>
              </a:rPr>
              <a:t>ziftomenib</a:t>
            </a:r>
            <a:endParaRPr lang="en-US" sz="1600">
              <a:latin typeface="Arial"/>
              <a:ea typeface="Geneva"/>
              <a:cs typeface="Arial"/>
            </a:endParaRPr>
          </a:p>
          <a:p>
            <a:pPr marL="456565" indent="-456565">
              <a:spcBef>
                <a:spcPts val="1600"/>
              </a:spcBef>
            </a:pPr>
            <a:r>
              <a:rPr lang="en-US" sz="1850" b="1">
                <a:latin typeface="Arial"/>
                <a:ea typeface="Geneva"/>
                <a:cs typeface="Arial"/>
              </a:rPr>
              <a:t>Encouraging clinical activity was demonstrated in patients with R/R </a:t>
            </a:r>
            <a:r>
              <a:rPr lang="en-US" sz="1850" b="1" i="1">
                <a:latin typeface="Arial"/>
                <a:ea typeface="Geneva"/>
                <a:cs typeface="Arial"/>
              </a:rPr>
              <a:t>NPM1</a:t>
            </a:r>
            <a:r>
              <a:rPr lang="en-US" sz="1850" b="1">
                <a:latin typeface="Arial"/>
                <a:ea typeface="Geneva"/>
                <a:cs typeface="Arial"/>
              </a:rPr>
              <a:t>-m</a:t>
            </a:r>
            <a:r>
              <a:rPr lang="en-US" sz="1850" b="1" i="1">
                <a:latin typeface="Arial"/>
                <a:ea typeface="Geneva"/>
                <a:cs typeface="Arial"/>
              </a:rPr>
              <a:t> </a:t>
            </a:r>
            <a:r>
              <a:rPr lang="en-US" sz="1850" b="1">
                <a:latin typeface="Arial"/>
                <a:ea typeface="Geneva"/>
                <a:cs typeface="Arial"/>
              </a:rPr>
              <a:t>or</a:t>
            </a:r>
            <a:r>
              <a:rPr lang="en-US" sz="1850" b="1" i="1">
                <a:latin typeface="Arial"/>
                <a:ea typeface="Geneva"/>
                <a:cs typeface="Arial"/>
              </a:rPr>
              <a:t> KMT2A</a:t>
            </a:r>
            <a:r>
              <a:rPr lang="en-US" sz="1850" b="1">
                <a:latin typeface="Arial"/>
                <a:ea typeface="Geneva"/>
                <a:cs typeface="Arial"/>
              </a:rPr>
              <a:t>-r</a:t>
            </a:r>
            <a:r>
              <a:rPr lang="en-US" sz="1850" b="1" i="1">
                <a:latin typeface="Arial"/>
                <a:ea typeface="Geneva"/>
                <a:cs typeface="Arial"/>
              </a:rPr>
              <a:t> </a:t>
            </a:r>
            <a:r>
              <a:rPr lang="en-US" sz="1850" b="1">
                <a:latin typeface="Arial"/>
                <a:ea typeface="Geneva"/>
                <a:cs typeface="Arial"/>
              </a:rPr>
              <a:t>AML, including in patients with prior venetoclax exposure</a:t>
            </a:r>
          </a:p>
          <a:p>
            <a:pPr marL="989965" lvl="1" indent="-380365">
              <a:spcBef>
                <a:spcPts val="800"/>
              </a:spcBef>
            </a:pPr>
            <a:r>
              <a:rPr lang="en-US" sz="1600" i="1">
                <a:latin typeface="Arial"/>
                <a:ea typeface="Geneva"/>
                <a:cs typeface="Arial"/>
              </a:rPr>
              <a:t>NPM1</a:t>
            </a:r>
            <a:r>
              <a:rPr lang="en-US" sz="1600">
                <a:latin typeface="Arial"/>
                <a:ea typeface="Geneva"/>
                <a:cs typeface="Arial"/>
              </a:rPr>
              <a:t>-m: 65% ORR and 48% </a:t>
            </a:r>
            <a:r>
              <a:rPr lang="en-US" sz="1600" err="1">
                <a:latin typeface="Arial"/>
                <a:ea typeface="Geneva"/>
                <a:cs typeface="Arial"/>
              </a:rPr>
              <a:t>CRc</a:t>
            </a:r>
            <a:r>
              <a:rPr lang="en-US" sz="1600">
                <a:latin typeface="Arial"/>
                <a:ea typeface="Geneva"/>
                <a:cs typeface="Arial"/>
              </a:rPr>
              <a:t>, with a median </a:t>
            </a:r>
            <a:r>
              <a:rPr lang="en-US" sz="1600" err="1">
                <a:latin typeface="Arial"/>
                <a:ea typeface="Geneva"/>
                <a:cs typeface="Arial"/>
              </a:rPr>
              <a:t>DoR</a:t>
            </a:r>
            <a:r>
              <a:rPr lang="en-US" sz="1600">
                <a:latin typeface="Arial"/>
                <a:ea typeface="Geneva"/>
                <a:cs typeface="Arial"/>
              </a:rPr>
              <a:t> of</a:t>
            </a:r>
            <a:r>
              <a:rPr lang="en-US" sz="1600">
                <a:latin typeface="Arial"/>
                <a:ea typeface="Geneva"/>
              </a:rPr>
              <a:t> 39.9 weeks</a:t>
            </a:r>
          </a:p>
          <a:p>
            <a:pPr marL="1522730" lvl="2" indent="-380365">
              <a:spcBef>
                <a:spcPts val="600"/>
              </a:spcBef>
            </a:pPr>
            <a:r>
              <a:rPr lang="en-US" sz="1600">
                <a:latin typeface="Arial"/>
                <a:ea typeface="Geneva"/>
              </a:rPr>
              <a:t>Ven-naïve: 83% ORR and 70% </a:t>
            </a:r>
            <a:r>
              <a:rPr lang="en-US" sz="1600" err="1">
                <a:latin typeface="Arial"/>
                <a:ea typeface="Geneva"/>
              </a:rPr>
              <a:t>CRc</a:t>
            </a:r>
            <a:r>
              <a:rPr lang="en-US" sz="1600">
                <a:latin typeface="Arial"/>
                <a:ea typeface="Geneva"/>
              </a:rPr>
              <a:t>; Ven-exposed: 48% ORR and 28% </a:t>
            </a:r>
            <a:r>
              <a:rPr lang="en-US" sz="1600" err="1">
                <a:latin typeface="Arial"/>
                <a:ea typeface="Geneva"/>
              </a:rPr>
              <a:t>CRc</a:t>
            </a:r>
            <a:endParaRPr lang="en-US" sz="1600">
              <a:latin typeface="Arial"/>
              <a:ea typeface="Geneva"/>
              <a:cs typeface="Arial"/>
            </a:endParaRPr>
          </a:p>
          <a:p>
            <a:pPr marL="989965" lvl="1" indent="-380365">
              <a:spcBef>
                <a:spcPts val="800"/>
              </a:spcBef>
            </a:pPr>
            <a:r>
              <a:rPr lang="en-US" sz="1600" i="1">
                <a:latin typeface="Arial"/>
                <a:ea typeface="Geneva"/>
                <a:cs typeface="Arial"/>
              </a:rPr>
              <a:t>KMT2A</a:t>
            </a:r>
            <a:r>
              <a:rPr lang="en-US" sz="1600">
                <a:latin typeface="Arial"/>
                <a:ea typeface="Geneva"/>
                <a:cs typeface="Arial"/>
              </a:rPr>
              <a:t>-r: 41% ORR and 28% </a:t>
            </a:r>
            <a:r>
              <a:rPr lang="en-US" sz="1600" err="1">
                <a:latin typeface="Arial"/>
                <a:ea typeface="Geneva"/>
                <a:cs typeface="Arial"/>
              </a:rPr>
              <a:t>CRc</a:t>
            </a:r>
            <a:r>
              <a:rPr lang="en-US" sz="1600">
                <a:latin typeface="Arial"/>
                <a:ea typeface="Geneva"/>
                <a:cs typeface="Arial"/>
              </a:rPr>
              <a:t>, with a median </a:t>
            </a:r>
            <a:r>
              <a:rPr lang="en-US" sz="1600" err="1">
                <a:latin typeface="Arial"/>
                <a:ea typeface="Geneva"/>
                <a:cs typeface="Arial"/>
              </a:rPr>
              <a:t>DoR</a:t>
            </a:r>
            <a:r>
              <a:rPr lang="en-US" sz="1600">
                <a:latin typeface="Arial"/>
                <a:ea typeface="Geneva"/>
                <a:cs typeface="Arial"/>
              </a:rPr>
              <a:t> of 12.4 weeks</a:t>
            </a:r>
          </a:p>
          <a:p>
            <a:pPr marL="1522730" lvl="2" indent="-380365">
              <a:spcBef>
                <a:spcPts val="600"/>
              </a:spcBef>
            </a:pPr>
            <a:r>
              <a:rPr lang="en-US" sz="1600">
                <a:latin typeface="Arial"/>
                <a:ea typeface="Geneva"/>
                <a:cs typeface="Arial"/>
              </a:rPr>
              <a:t>Ven-naïve: 70% ORR and 60% </a:t>
            </a:r>
            <a:r>
              <a:rPr lang="en-US" sz="1600" err="1">
                <a:latin typeface="Arial"/>
                <a:ea typeface="Geneva"/>
                <a:cs typeface="Arial"/>
              </a:rPr>
              <a:t>CRc</a:t>
            </a:r>
            <a:endParaRPr lang="en-US" sz="1600" strike="sngStrike">
              <a:highlight>
                <a:srgbClr val="FFFF00"/>
              </a:highlight>
              <a:latin typeface="Arial"/>
              <a:ea typeface="Geneva"/>
              <a:cs typeface="Arial"/>
            </a:endParaRPr>
          </a:p>
          <a:p>
            <a:pPr marL="456565" indent="-456565">
              <a:spcBef>
                <a:spcPts val="1600"/>
              </a:spcBef>
            </a:pP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Taken together, these data support further investigation of </a:t>
            </a:r>
            <a:r>
              <a:rPr lang="en-US" sz="1867" b="1" err="1">
                <a:latin typeface="Arial" panose="020B0604020202020204" pitchFamily="34" charset="0"/>
                <a:cs typeface="Arial" panose="020B0604020202020204" pitchFamily="34" charset="0"/>
              </a:rPr>
              <a:t>ziftomenib</a:t>
            </a: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-based combinations in R/R</a:t>
            </a:r>
            <a:r>
              <a:rPr lang="en-US" sz="1867" b="1" i="1">
                <a:latin typeface="Arial" panose="020B0604020202020204" pitchFamily="34" charset="0"/>
                <a:cs typeface="Arial" panose="020B0604020202020204" pitchFamily="34" charset="0"/>
              </a:rPr>
              <a:t> NPM1</a:t>
            </a: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-m</a:t>
            </a:r>
            <a:r>
              <a:rPr lang="en-US" sz="1867" b="1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867" b="1" i="1">
                <a:latin typeface="Arial" panose="020B0604020202020204" pitchFamily="34" charset="0"/>
                <a:cs typeface="Arial" panose="020B0604020202020204" pitchFamily="34" charset="0"/>
              </a:rPr>
              <a:t> KMT2A</a:t>
            </a: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-r</a:t>
            </a:r>
            <a:r>
              <a:rPr lang="en-US" sz="1867" b="1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67" b="1">
                <a:latin typeface="Arial" panose="020B0604020202020204" pitchFamily="34" charset="0"/>
                <a:cs typeface="Arial" panose="020B0604020202020204" pitchFamily="34" charset="0"/>
              </a:rPr>
              <a:t>AML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2E73EF-85BA-15DC-1893-2239CD7FD2E1}"/>
              </a:ext>
            </a:extLst>
          </p:cNvPr>
          <p:cNvSpPr txBox="1">
            <a:spLocks/>
          </p:cNvSpPr>
          <p:nvPr/>
        </p:nvSpPr>
        <p:spPr>
          <a:xfrm>
            <a:off x="609600" y="285085"/>
            <a:ext cx="10972800" cy="713539"/>
          </a:xfrm>
          <a:prstGeom prst="rect">
            <a:avLst/>
          </a:prstGeom>
        </p:spPr>
        <p:txBody>
          <a:bodyPr lIns="457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Conclusions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05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B6F9E-FE46-4E97-F8D7-154C90347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8657A63-D30A-7BB2-2542-677A11DD447F}"/>
              </a:ext>
            </a:extLst>
          </p:cNvPr>
          <p:cNvSpPr txBox="1">
            <a:spLocks/>
          </p:cNvSpPr>
          <p:nvPr/>
        </p:nvSpPr>
        <p:spPr>
          <a:xfrm>
            <a:off x="609600" y="1069848"/>
            <a:ext cx="11254174" cy="53157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Geneva" pitchFamily="37" charset="-128"/>
                <a:cs typeface="Geneva" pitchFamily="37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would like to thank all the patients, their families, and their caregivers, as well as the KOMET-007 study investigators and their study teams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study was sponsored by Kura Oncology, Inc., in partnership with Kyowa Kirin group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Medical writing support was provided by Envision Pharma Group, with funding from Kura Oncology, Inc.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B154EF-0547-DD82-47D1-EBC69DE17681}"/>
              </a:ext>
            </a:extLst>
          </p:cNvPr>
          <p:cNvGrpSpPr/>
          <p:nvPr/>
        </p:nvGrpSpPr>
        <p:grpSpPr>
          <a:xfrm>
            <a:off x="7463247" y="3901443"/>
            <a:ext cx="4400529" cy="2586445"/>
            <a:chOff x="3049333" y="3275949"/>
            <a:chExt cx="2264448" cy="165354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1A215DE-EB24-2A44-C09C-4DD17C8C92BA}"/>
                </a:ext>
              </a:extLst>
            </p:cNvPr>
            <p:cNvSpPr/>
            <p:nvPr/>
          </p:nvSpPr>
          <p:spPr>
            <a:xfrm>
              <a:off x="3049333" y="3275949"/>
              <a:ext cx="2264448" cy="16535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 Box 23">
              <a:extLst>
                <a:ext uri="{FF2B5EF4-FFF2-40B4-BE49-F238E27FC236}">
                  <a16:creationId xmlns:a16="http://schemas.microsoft.com/office/drawing/2014/main" id="{049D9E6A-AA16-56D4-82A9-9A81ADE7FF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5514" y="3385555"/>
              <a:ext cx="902803" cy="1462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71109" rIns="0" bIns="71109" numCol="1" spcCol="457200" anchor="t">
              <a:spAutoFit/>
            </a:bodyPr>
            <a:lstStyle>
              <a:lvl1pPr defTabSz="2193925" eaLnBrk="0" hangingPunct="0"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 defTabSz="2193925" eaLnBrk="0" hangingPunct="0"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 defTabSz="2193925" eaLnBrk="0" hangingPunct="0"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 defTabSz="2193925" eaLnBrk="0" hangingPunct="0"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 defTabSz="2193925" eaLnBrk="0" hangingPunct="0"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algn="ctr" defTabSz="2193925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algn="ctr" defTabSz="2193925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algn="ctr" defTabSz="2193925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algn="ctr" defTabSz="2193925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847860">
                <a:spcBef>
                  <a:spcPts val="800"/>
                </a:spcBef>
              </a:pPr>
              <a:r>
                <a:rPr lang="en-AU" sz="1050">
                  <a:solidFill>
                    <a:schemeClr val="tx1"/>
                  </a:solidFill>
                  <a:latin typeface="Arial"/>
                  <a:ea typeface="Geneva"/>
                  <a:cs typeface="Arial"/>
                </a:rPr>
                <a:t>Slides can be accessed through this Quick Response (QR) code.</a:t>
              </a:r>
            </a:p>
            <a:p>
              <a:pPr algn="ctr" defTabSz="847860">
                <a:spcBef>
                  <a:spcPts val="800"/>
                </a:spcBef>
              </a:pPr>
              <a:r>
                <a:rPr lang="en-AU" sz="1050">
                  <a:solidFill>
                    <a:schemeClr val="tx1"/>
                  </a:solidFill>
                  <a:cs typeface="Arial" panose="020B0604020202020204" pitchFamily="34" charset="0"/>
                </a:rPr>
                <a:t>Copies obtained are for personal use only.</a:t>
              </a:r>
            </a:p>
            <a:p>
              <a:pPr algn="ctr" defTabSz="847860">
                <a:spcBef>
                  <a:spcPts val="800"/>
                </a:spcBef>
              </a:pPr>
              <a:r>
                <a:rPr lang="en-US" sz="1050">
                  <a:solidFill>
                    <a:schemeClr val="tx1"/>
                  </a:solidFill>
                  <a:cs typeface="Arial" panose="020B0604020202020204" pitchFamily="34" charset="0"/>
                </a:rPr>
                <a:t>Reused with permission from the American Society of Hematology. © 2025 The Authors. All rights reserved. Officially licensed by ASH for distribution via a corporate website by Kura</a:t>
              </a:r>
              <a:endParaRPr lang="en-AU" sz="105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BF6F65C-0D07-241C-FC81-D9D8D7DB7741}"/>
              </a:ext>
            </a:extLst>
          </p:cNvPr>
          <p:cNvSpPr txBox="1">
            <a:spLocks/>
          </p:cNvSpPr>
          <p:nvPr/>
        </p:nvSpPr>
        <p:spPr>
          <a:xfrm>
            <a:off x="609600" y="285085"/>
            <a:ext cx="10972800" cy="713539"/>
          </a:xfrm>
          <a:prstGeom prst="rect">
            <a:avLst/>
          </a:prstGeom>
        </p:spPr>
        <p:txBody>
          <a:bodyPr lIns="457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Acknowledgments</a:t>
            </a:r>
            <a:endParaRPr lang="en-US"/>
          </a:p>
        </p:txBody>
      </p:sp>
      <p:pic>
        <p:nvPicPr>
          <p:cNvPr id="8" name="Picture 7" descr="A qr code with a few squares&#10;&#10;AI-generated content may be incorrect.">
            <a:extLst>
              <a:ext uri="{FF2B5EF4-FFF2-40B4-BE49-F238E27FC236}">
                <a16:creationId xmlns:a16="http://schemas.microsoft.com/office/drawing/2014/main" id="{66A44972-EC90-8BF2-043A-BE224580F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1272" y="4072887"/>
            <a:ext cx="226695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08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06059-EB32-45AA-8959-7B1D75FE8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833" y="285085"/>
            <a:ext cx="10972800" cy="713539"/>
          </a:xfrm>
        </p:spPr>
        <p:txBody>
          <a:bodyPr lIns="45720" tIns="60960" rIns="121920" bIns="60960" anchor="t"/>
          <a:lstStyle/>
          <a:p>
            <a:r>
              <a:rPr lang="en-US" sz="2400" b="1"/>
              <a:t>Ziftomenib Targets the Menin Pathway, a Foundational Target in AML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521CC1-124F-4664-AA3B-38EE1274A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577" y="842276"/>
            <a:ext cx="10972800" cy="2868389"/>
          </a:xfrm>
        </p:spPr>
        <p:txBody>
          <a:bodyPr lIns="91440" tIns="45720" rIns="91440" bIns="45720" anchor="t"/>
          <a:lstStyle/>
          <a:p>
            <a:pPr marL="456565" indent="-456565">
              <a:spcBef>
                <a:spcPts val="600"/>
              </a:spcBef>
            </a:pPr>
            <a:r>
              <a:rPr lang="en-US" sz="1600">
                <a:latin typeface="Arial"/>
                <a:ea typeface="Geneva"/>
                <a:cs typeface="Arial"/>
              </a:rPr>
              <a:t>Leukemogenesis is driven by </a:t>
            </a:r>
            <a:r>
              <a:rPr lang="en-US" sz="1600" i="1">
                <a:latin typeface="Arial"/>
                <a:ea typeface="Geneva"/>
                <a:cs typeface="Arial"/>
              </a:rPr>
              <a:t>NPM1 </a:t>
            </a:r>
            <a:r>
              <a:rPr lang="en-US" sz="1600">
                <a:latin typeface="Arial"/>
                <a:ea typeface="Geneva"/>
                <a:cs typeface="Arial"/>
              </a:rPr>
              <a:t>mutations or </a:t>
            </a:r>
            <a:r>
              <a:rPr lang="en-US" sz="1600" i="1">
                <a:latin typeface="Arial"/>
                <a:ea typeface="Geneva"/>
                <a:cs typeface="Arial"/>
              </a:rPr>
              <a:t>KMT2A</a:t>
            </a:r>
            <a:r>
              <a:rPr lang="en-US" sz="1600">
                <a:latin typeface="Arial"/>
                <a:ea typeface="Geneva"/>
                <a:cs typeface="Arial"/>
              </a:rPr>
              <a:t> rearrangements</a:t>
            </a:r>
            <a:r>
              <a:rPr lang="en-US" sz="1600" i="1">
                <a:latin typeface="Arial"/>
                <a:ea typeface="Geneva"/>
                <a:cs typeface="Arial"/>
              </a:rPr>
              <a:t> </a:t>
            </a:r>
            <a:r>
              <a:rPr lang="en-US" sz="1600">
                <a:latin typeface="Arial"/>
                <a:ea typeface="Geneva"/>
                <a:cs typeface="Arial"/>
              </a:rPr>
              <a:t>in ~35–40% of AML cases</a:t>
            </a:r>
            <a:r>
              <a:rPr lang="en-US" sz="1600" baseline="30000">
                <a:latin typeface="Arial"/>
                <a:ea typeface="Geneva"/>
                <a:cs typeface="Arial"/>
              </a:rPr>
              <a:t>1,2</a:t>
            </a:r>
            <a:endParaRPr lang="en-US">
              <a:latin typeface="Arial"/>
              <a:ea typeface="Geneva"/>
              <a:cs typeface="Arial"/>
            </a:endParaRPr>
          </a:p>
          <a:p>
            <a:pPr marL="456565" indent="-456565">
              <a:spcBef>
                <a:spcPts val="600"/>
              </a:spcBef>
            </a:pPr>
            <a:r>
              <a:rPr lang="en-US" sz="1600">
                <a:latin typeface="Arial"/>
                <a:ea typeface="Geneva"/>
                <a:cs typeface="Arial"/>
              </a:rPr>
              <a:t>Nearly half of AML patients will develop relapsed/refractory (R/R) disease within a year, with a &lt;20% expected response rate following venetoclax/azacitidine (Ven/Aza) and progressively poorer outcomes with each subsequent line of therapy</a:t>
            </a:r>
            <a:r>
              <a:rPr lang="en-US" sz="1600" baseline="30000">
                <a:latin typeface="Arial"/>
                <a:ea typeface="Geneva"/>
                <a:cs typeface="Arial"/>
              </a:rPr>
              <a:t>3–6</a:t>
            </a:r>
            <a:endParaRPr lang="en-US" sz="1600" baseline="30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565" indent="-456565">
              <a:spcBef>
                <a:spcPts val="600"/>
              </a:spcBef>
            </a:pPr>
            <a:r>
              <a:rPr lang="en-US" sz="1600" b="1">
                <a:latin typeface="Arial"/>
                <a:ea typeface="Geneva"/>
                <a:cs typeface="Arial"/>
              </a:rPr>
              <a:t>Ziftomenib</a:t>
            </a:r>
            <a:r>
              <a:rPr lang="en-US" sz="1600">
                <a:latin typeface="Arial"/>
                <a:ea typeface="Geneva"/>
                <a:cs typeface="Arial"/>
              </a:rPr>
              <a:t> is a potent, highly selective, oral </a:t>
            </a:r>
            <a:r>
              <a:rPr lang="en-US" sz="1600" err="1">
                <a:latin typeface="Arial"/>
                <a:ea typeface="Geneva"/>
                <a:cs typeface="Arial"/>
              </a:rPr>
              <a:t>menin</a:t>
            </a:r>
            <a:r>
              <a:rPr lang="en-US" sz="1600">
                <a:latin typeface="Arial"/>
                <a:ea typeface="Geneva"/>
                <a:cs typeface="Arial"/>
              </a:rPr>
              <a:t> inhibitor with clinical activity as both monotherapy and in combination for adults with R/R </a:t>
            </a:r>
            <a:r>
              <a:rPr lang="en-US" sz="1600" i="1">
                <a:latin typeface="Arial"/>
                <a:ea typeface="Geneva"/>
                <a:cs typeface="Arial"/>
              </a:rPr>
              <a:t>NPM1</a:t>
            </a:r>
            <a:r>
              <a:rPr lang="en-US" sz="1600">
                <a:latin typeface="Arial"/>
                <a:ea typeface="Geneva"/>
                <a:cs typeface="Arial"/>
              </a:rPr>
              <a:t>-m or </a:t>
            </a:r>
            <a:r>
              <a:rPr lang="en-US" sz="1600" i="1">
                <a:latin typeface="Arial"/>
                <a:ea typeface="Geneva"/>
                <a:cs typeface="Arial"/>
              </a:rPr>
              <a:t>KMT2A</a:t>
            </a:r>
            <a:r>
              <a:rPr lang="en-US" sz="1600">
                <a:latin typeface="Arial"/>
                <a:ea typeface="Geneva"/>
                <a:cs typeface="Arial"/>
              </a:rPr>
              <a:t>-r AML</a:t>
            </a:r>
            <a:r>
              <a:rPr lang="en-US" sz="1600" baseline="30000">
                <a:latin typeface="Arial"/>
                <a:ea typeface="Geneva"/>
                <a:cs typeface="Arial"/>
              </a:rPr>
              <a:t>7,8</a:t>
            </a:r>
            <a:endParaRPr lang="en-US" sz="1600" baseline="30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6565" indent="-456565">
              <a:spcBef>
                <a:spcPts val="600"/>
              </a:spcBef>
            </a:pPr>
            <a:r>
              <a:rPr lang="en-US" sz="1600">
                <a:latin typeface="Arial"/>
                <a:ea typeface="Geneva"/>
                <a:cs typeface="Arial"/>
              </a:rPr>
              <a:t>Ziftomenib monotherapy was approved for R/R </a:t>
            </a:r>
            <a:r>
              <a:rPr lang="en-US" sz="1600" i="1">
                <a:latin typeface="Arial"/>
                <a:ea typeface="Geneva"/>
                <a:cs typeface="Arial"/>
              </a:rPr>
              <a:t>NPM1</a:t>
            </a:r>
            <a:r>
              <a:rPr lang="en-US" sz="1600">
                <a:latin typeface="Arial"/>
                <a:ea typeface="Geneva"/>
                <a:cs typeface="Arial"/>
              </a:rPr>
              <a:t>-m AML by the </a:t>
            </a:r>
            <a:r>
              <a:rPr lang="en-US" sz="1600">
                <a:latin typeface="Arial"/>
                <a:ea typeface="Geneva"/>
                <a:cs typeface="Arial"/>
                <a:hlinkClick r:id="rId3"/>
              </a:rPr>
              <a:t>US FDA </a:t>
            </a:r>
            <a:r>
              <a:rPr lang="en-US" sz="1600">
                <a:latin typeface="Arial"/>
                <a:ea typeface="Geneva"/>
                <a:cs typeface="Arial"/>
              </a:rPr>
              <a:t>on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November 13, 2025</a:t>
            </a:r>
          </a:p>
          <a:p>
            <a:pPr marL="456565" indent="-456565">
              <a:spcBef>
                <a:spcPts val="600"/>
              </a:spcBef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36F233-561D-C1FC-2426-F00F3957B3A7}"/>
              </a:ext>
            </a:extLst>
          </p:cNvPr>
          <p:cNvSpPr/>
          <p:nvPr/>
        </p:nvSpPr>
        <p:spPr>
          <a:xfrm>
            <a:off x="-3" y="3076575"/>
            <a:ext cx="12192000" cy="26672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073816-7CC8-CCE8-A1BA-1838B5948824}"/>
              </a:ext>
            </a:extLst>
          </p:cNvPr>
          <p:cNvSpPr txBox="1">
            <a:spLocks/>
          </p:cNvSpPr>
          <p:nvPr/>
        </p:nvSpPr>
        <p:spPr>
          <a:xfrm>
            <a:off x="500742" y="3978188"/>
            <a:ext cx="2198915" cy="71353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pPr algn="ctr"/>
            <a:r>
              <a:rPr lang="en-US" sz="2000" b="1" u="sng">
                <a:solidFill>
                  <a:srgbClr val="0070C0"/>
                </a:solidFill>
                <a:ea typeface="Geneva"/>
              </a:rPr>
              <a:t>Ziftomenib Mechanism of Action</a:t>
            </a:r>
            <a:r>
              <a:rPr lang="en-US" sz="2000" b="1" baseline="30000">
                <a:solidFill>
                  <a:srgbClr val="0070C0"/>
                </a:solidFill>
                <a:ea typeface="Geneva"/>
              </a:rPr>
              <a:t>9–18</a:t>
            </a:r>
            <a:endParaRPr lang="en-US" sz="2000" b="1" baseline="30000">
              <a:solidFill>
                <a:srgbClr val="0070C0"/>
              </a:solidFill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FDA38A6-DF3E-A20A-72F1-D12C35227B24}"/>
              </a:ext>
            </a:extLst>
          </p:cNvPr>
          <p:cNvSpPr>
            <a:spLocks noGrp="1"/>
          </p:cNvSpPr>
          <p:nvPr/>
        </p:nvSpPr>
        <p:spPr>
          <a:xfrm>
            <a:off x="610577" y="5921249"/>
            <a:ext cx="10963683" cy="62668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Geneva" pitchFamily="37" charset="-128"/>
                <a:cs typeface="Geneva" pitchFamily="37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Papaemmanuil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E 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N Engl J Med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2016;374(23):2209–21.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2. 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Issa GC et al. </a:t>
            </a:r>
            <a:r>
              <a:rPr lang="en-GB" sz="800" i="1" err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Leukemia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. 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2021;35:2482–95.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3.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Koschade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SE 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Ann </a:t>
            </a:r>
            <a:r>
              <a:rPr lang="en-GB" sz="800" i="1" err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Hematol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2022;101(8):1703–10.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4.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Zainaldin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C 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Leuk Lymphoma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2022;63(13):3245–8.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5. 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Bewersdorf JP 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Leuk Res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2022;122:106942.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6. 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Issa GC 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Blood Adv. 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2023;28:7(6):933–42.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7.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Wang ES 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Lancet Oncol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2024;25(10):1310–24.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8.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Fathi AT 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Blood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2024;144(Suppl_1):2880.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9.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Collins CT, Hess JL.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Curr </a:t>
            </a:r>
            <a:r>
              <a:rPr lang="en-GB" sz="800" i="1" err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Opin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 </a:t>
            </a:r>
            <a:r>
              <a:rPr lang="en-GB" sz="800" i="1" err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Hematol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2016;23(4)354–61.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10.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Lu R 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Cancer Cell.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2016;30(1):92–107.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11.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Ferreira HJ 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Oncogene. 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2016;35(23):3079-82.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12.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Jeong M 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Nat Genet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2014;46(1):17-23.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13.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Wang GG 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Blood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2005;106(1):254–64.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14.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Chowdhury R 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EMBO Rep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2011;12(5):463–9.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15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Schmidt L et al. </a:t>
            </a:r>
            <a:r>
              <a:rPr lang="en-GB" sz="800" i="1" err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Leukemia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2019;33(7):1608–19.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16.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Xu H 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Cancer Cell.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2016;30(6):863-78.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17.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Brunetti L 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Cancer Cell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2018;34(3):499–512. </a:t>
            </a:r>
            <a:r>
              <a:rPr lang="en-GB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18.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Wang XQD et al.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Cancer </a:t>
            </a:r>
            <a:r>
              <a:rPr lang="en-GB" sz="800" i="1" err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Discov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. 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2023;13(3):724–45</a:t>
            </a:r>
            <a:endParaRPr lang="en-GB" sz="800"/>
          </a:p>
          <a:p>
            <a:pPr marL="0" indent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AML, acute myeloid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leukemia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, US FDA, U.S. Food and Drug Administration</a:t>
            </a:r>
            <a:endParaRPr lang="en-GB" sz="800">
              <a:solidFill>
                <a:srgbClr val="000000"/>
              </a:solidFill>
              <a:latin typeface="Calibri"/>
              <a:ea typeface="Geneva"/>
              <a:cs typeface="Arial"/>
            </a:endParaRPr>
          </a:p>
        </p:txBody>
      </p:sp>
      <p:pic>
        <p:nvPicPr>
          <p:cNvPr id="6" name="Picture 5" descr="A diagram of a dna&#10;&#10;AI-generated content may be incorrect.">
            <a:extLst>
              <a:ext uri="{FF2B5EF4-FFF2-40B4-BE49-F238E27FC236}">
                <a16:creationId xmlns:a16="http://schemas.microsoft.com/office/drawing/2014/main" id="{201BBDB3-0B51-FB0F-CDA0-BDA17D8019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8028" y="3246457"/>
            <a:ext cx="8753230" cy="23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52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C7CA4-A98D-2375-01FC-5B388E9D7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001AA9-A3DA-3E6B-A5FA-AB288B65F2C5}"/>
              </a:ext>
            </a:extLst>
          </p:cNvPr>
          <p:cNvSpPr/>
          <p:nvPr/>
        </p:nvSpPr>
        <p:spPr>
          <a:xfrm>
            <a:off x="7185441" y="1388405"/>
            <a:ext cx="4423988" cy="3147346"/>
          </a:xfrm>
          <a:custGeom>
            <a:avLst/>
            <a:gdLst>
              <a:gd name="connsiteX0" fmla="*/ 0 w 5270500"/>
              <a:gd name="connsiteY0" fmla="*/ 0 h 3255068"/>
              <a:gd name="connsiteX1" fmla="*/ 5270500 w 5270500"/>
              <a:gd name="connsiteY1" fmla="*/ 0 h 3255068"/>
              <a:gd name="connsiteX2" fmla="*/ 5270500 w 5270500"/>
              <a:gd name="connsiteY2" fmla="*/ 3255068 h 3255068"/>
              <a:gd name="connsiteX3" fmla="*/ 0 w 5270500"/>
              <a:gd name="connsiteY3" fmla="*/ 3255068 h 3255068"/>
              <a:gd name="connsiteX4" fmla="*/ 0 w 5270500"/>
              <a:gd name="connsiteY4" fmla="*/ 2321672 h 3255068"/>
              <a:gd name="connsiteX5" fmla="*/ 114152 w 5270500"/>
              <a:gd name="connsiteY5" fmla="*/ 2153459 h 3255068"/>
              <a:gd name="connsiteX6" fmla="*/ 0 w 5270500"/>
              <a:gd name="connsiteY6" fmla="*/ 1985246 h 3255068"/>
              <a:gd name="connsiteX7" fmla="*/ 0 w 5270500"/>
              <a:gd name="connsiteY7" fmla="*/ 0 h 325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70500" h="3255068">
                <a:moveTo>
                  <a:pt x="0" y="0"/>
                </a:moveTo>
                <a:lnTo>
                  <a:pt x="5270500" y="0"/>
                </a:lnTo>
                <a:lnTo>
                  <a:pt x="5270500" y="3255068"/>
                </a:lnTo>
                <a:lnTo>
                  <a:pt x="0" y="3255068"/>
                </a:lnTo>
                <a:lnTo>
                  <a:pt x="0" y="2321672"/>
                </a:lnTo>
                <a:lnTo>
                  <a:pt x="114152" y="2153459"/>
                </a:lnTo>
                <a:lnTo>
                  <a:pt x="0" y="1985246"/>
                </a:lnTo>
                <a:lnTo>
                  <a:pt x="0" y="0"/>
                </a:lnTo>
                <a:close/>
              </a:path>
            </a:pathLst>
          </a:custGeom>
          <a:solidFill>
            <a:srgbClr val="DEE8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 sz="16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6FAC4BD-6DC9-3D3C-D2A0-7FFD61970020}"/>
              </a:ext>
            </a:extLst>
          </p:cNvPr>
          <p:cNvSpPr/>
          <p:nvPr/>
        </p:nvSpPr>
        <p:spPr>
          <a:xfrm>
            <a:off x="3018354" y="1364733"/>
            <a:ext cx="4118135" cy="3171018"/>
          </a:xfrm>
          <a:custGeom>
            <a:avLst/>
            <a:gdLst>
              <a:gd name="connsiteX0" fmla="*/ 0 w 4819723"/>
              <a:gd name="connsiteY0" fmla="*/ 0 h 3255068"/>
              <a:gd name="connsiteX1" fmla="*/ 4660973 w 4819723"/>
              <a:gd name="connsiteY1" fmla="*/ 0 h 3255068"/>
              <a:gd name="connsiteX2" fmla="*/ 4660973 w 4819723"/>
              <a:gd name="connsiteY2" fmla="*/ 1919527 h 3255068"/>
              <a:gd name="connsiteX3" fmla="*/ 4819723 w 4819723"/>
              <a:gd name="connsiteY3" fmla="*/ 2153459 h 3255068"/>
              <a:gd name="connsiteX4" fmla="*/ 4660973 w 4819723"/>
              <a:gd name="connsiteY4" fmla="*/ 2387391 h 3255068"/>
              <a:gd name="connsiteX5" fmla="*/ 4660973 w 4819723"/>
              <a:gd name="connsiteY5" fmla="*/ 3255068 h 3255068"/>
              <a:gd name="connsiteX6" fmla="*/ 4636240 w 4819723"/>
              <a:gd name="connsiteY6" fmla="*/ 3255068 h 3255068"/>
              <a:gd name="connsiteX7" fmla="*/ 2717203 w 4819723"/>
              <a:gd name="connsiteY7" fmla="*/ 3255068 h 3255068"/>
              <a:gd name="connsiteX8" fmla="*/ 0 w 4819723"/>
              <a:gd name="connsiteY8" fmla="*/ 3255068 h 3255068"/>
              <a:gd name="connsiteX9" fmla="*/ 0 w 4819723"/>
              <a:gd name="connsiteY9" fmla="*/ 2321672 h 3255068"/>
              <a:gd name="connsiteX10" fmla="*/ 100950 w 4819723"/>
              <a:gd name="connsiteY10" fmla="*/ 2153459 h 3255068"/>
              <a:gd name="connsiteX11" fmla="*/ 0 w 4819723"/>
              <a:gd name="connsiteY11" fmla="*/ 1985246 h 325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19723" h="3255068">
                <a:moveTo>
                  <a:pt x="0" y="0"/>
                </a:moveTo>
                <a:lnTo>
                  <a:pt x="4660973" y="0"/>
                </a:lnTo>
                <a:lnTo>
                  <a:pt x="4660973" y="1919527"/>
                </a:lnTo>
                <a:lnTo>
                  <a:pt x="4819723" y="2153459"/>
                </a:lnTo>
                <a:lnTo>
                  <a:pt x="4660973" y="2387391"/>
                </a:lnTo>
                <a:lnTo>
                  <a:pt x="4660973" y="3255068"/>
                </a:lnTo>
                <a:lnTo>
                  <a:pt x="4636240" y="3255068"/>
                </a:lnTo>
                <a:lnTo>
                  <a:pt x="2717203" y="3255068"/>
                </a:lnTo>
                <a:lnTo>
                  <a:pt x="0" y="3255068"/>
                </a:lnTo>
                <a:lnTo>
                  <a:pt x="0" y="2321672"/>
                </a:lnTo>
                <a:lnTo>
                  <a:pt x="100950" y="2153459"/>
                </a:lnTo>
                <a:lnTo>
                  <a:pt x="0" y="198524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 sz="16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32151A3-A1E2-FD4C-BBAA-E1EDE51A47B3}"/>
              </a:ext>
            </a:extLst>
          </p:cNvPr>
          <p:cNvSpPr/>
          <p:nvPr/>
        </p:nvSpPr>
        <p:spPr>
          <a:xfrm>
            <a:off x="3099340" y="1459956"/>
            <a:ext cx="3752420" cy="503163"/>
          </a:xfrm>
          <a:prstGeom prst="roundRect">
            <a:avLst/>
          </a:prstGeom>
          <a:solidFill>
            <a:srgbClr val="0A2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67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1a: </a:t>
            </a:r>
          </a:p>
          <a:p>
            <a:pPr algn="ctr">
              <a:defRPr/>
            </a:pPr>
            <a:r>
              <a:rPr lang="en-US" sz="1467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Dose escalation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815AD3E-A61C-9BB6-D4DC-96CA82CA9B04}"/>
              </a:ext>
            </a:extLst>
          </p:cNvPr>
          <p:cNvSpPr/>
          <p:nvPr/>
        </p:nvSpPr>
        <p:spPr>
          <a:xfrm>
            <a:off x="7289523" y="1459956"/>
            <a:ext cx="4223975" cy="503163"/>
          </a:xfrm>
          <a:prstGeom prst="roundRect">
            <a:avLst/>
          </a:prstGeom>
          <a:solidFill>
            <a:srgbClr val="0066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67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1b: </a:t>
            </a:r>
          </a:p>
          <a:p>
            <a:pPr algn="ctr">
              <a:defRPr/>
            </a:pPr>
            <a:r>
              <a:rPr lang="en-US" sz="1467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Dose expansion / RP2D determination</a:t>
            </a:r>
          </a:p>
        </p:txBody>
      </p:sp>
      <p:sp>
        <p:nvSpPr>
          <p:cNvPr id="39" name="Rectangle: Rounded Corners 44">
            <a:extLst>
              <a:ext uri="{FF2B5EF4-FFF2-40B4-BE49-F238E27FC236}">
                <a16:creationId xmlns:a16="http://schemas.microsoft.com/office/drawing/2014/main" id="{0F4E0957-F303-4107-6543-F385FCDEB204}"/>
              </a:ext>
            </a:extLst>
          </p:cNvPr>
          <p:cNvSpPr/>
          <p:nvPr/>
        </p:nvSpPr>
        <p:spPr>
          <a:xfrm>
            <a:off x="4016807" y="3241297"/>
            <a:ext cx="2030689" cy="359093"/>
          </a:xfrm>
          <a:prstGeom prst="roundRect">
            <a:avLst/>
          </a:prstGeom>
          <a:solidFill>
            <a:srgbClr val="E2E3E4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333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Dose level 2: 400 mg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5B8117C-FD69-88CD-577A-EC0001FC49AC}"/>
              </a:ext>
            </a:extLst>
          </p:cNvPr>
          <p:cNvCxnSpPr>
            <a:cxnSpLocks/>
          </p:cNvCxnSpPr>
          <p:nvPr/>
        </p:nvCxnSpPr>
        <p:spPr>
          <a:xfrm flipV="1">
            <a:off x="3355317" y="2583372"/>
            <a:ext cx="862452" cy="1463040"/>
          </a:xfrm>
          <a:prstGeom prst="straightConnector1">
            <a:avLst/>
          </a:prstGeom>
          <a:ln w="38100">
            <a:noFill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3">
            <a:extLst>
              <a:ext uri="{FF2B5EF4-FFF2-40B4-BE49-F238E27FC236}">
                <a16:creationId xmlns:a16="http://schemas.microsoft.com/office/drawing/2014/main" id="{5E6CEB5B-B044-66FF-19C0-AEF738EB5847}"/>
              </a:ext>
            </a:extLst>
          </p:cNvPr>
          <p:cNvSpPr/>
          <p:nvPr/>
        </p:nvSpPr>
        <p:spPr>
          <a:xfrm>
            <a:off x="4320064" y="2526533"/>
            <a:ext cx="2030689" cy="498975"/>
          </a:xfrm>
          <a:prstGeom prst="roundRect">
            <a:avLst/>
          </a:prstGeom>
          <a:solidFill>
            <a:srgbClr val="85D5F3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333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Dose</a:t>
            </a:r>
            <a:r>
              <a:rPr lang="en-US" sz="1333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level 3: 600 mg </a:t>
            </a:r>
            <a:r>
              <a:rPr lang="en-US" sz="1333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(n=20)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3020D0B-8DFE-1C71-322F-8FEBFECAC98A}"/>
              </a:ext>
            </a:extLst>
          </p:cNvPr>
          <p:cNvSpPr/>
          <p:nvPr/>
        </p:nvSpPr>
        <p:spPr>
          <a:xfrm>
            <a:off x="3713548" y="3816180"/>
            <a:ext cx="2030689" cy="359093"/>
          </a:xfrm>
          <a:prstGeom prst="roundRect">
            <a:avLst/>
          </a:prstGeom>
          <a:solidFill>
            <a:srgbClr val="E2E3E4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333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Dose level 1: 200 mg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63C8C28-E4CD-663D-B599-9ECFBA34FACE}"/>
              </a:ext>
            </a:extLst>
          </p:cNvPr>
          <p:cNvSpPr/>
          <p:nvPr/>
        </p:nvSpPr>
        <p:spPr>
          <a:xfrm>
            <a:off x="7352278" y="3085170"/>
            <a:ext cx="2211461" cy="807733"/>
          </a:xfrm>
          <a:prstGeom prst="rect">
            <a:avLst/>
          </a:prstGeom>
          <a:noFill/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47591879-2D30-7C5E-A703-1828496F3F2D}"/>
              </a:ext>
            </a:extLst>
          </p:cNvPr>
          <p:cNvSpPr/>
          <p:nvPr/>
        </p:nvSpPr>
        <p:spPr>
          <a:xfrm>
            <a:off x="4320063" y="2021223"/>
            <a:ext cx="2030689" cy="399581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333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Dose selection</a:t>
            </a:r>
          </a:p>
          <a:p>
            <a:pPr algn="ctr">
              <a:defRPr/>
            </a:pPr>
            <a:r>
              <a:rPr lang="en-US" sz="1333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Ziftomenib</a:t>
            </a:r>
            <a:r>
              <a:rPr lang="en-US" sz="1333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Ven/Aza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62065DB-7A10-0805-9BB3-0488AF76980D}"/>
              </a:ext>
            </a:extLst>
          </p:cNvPr>
          <p:cNvGrpSpPr/>
          <p:nvPr/>
        </p:nvGrpSpPr>
        <p:grpSpPr>
          <a:xfrm>
            <a:off x="7558805" y="2486640"/>
            <a:ext cx="3670516" cy="665313"/>
            <a:chOff x="4826978" y="2429501"/>
            <a:chExt cx="2752887" cy="498985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E75E0B61-98F7-2A54-E563-A09743A6D311}"/>
                </a:ext>
              </a:extLst>
            </p:cNvPr>
            <p:cNvSpPr/>
            <p:nvPr/>
          </p:nvSpPr>
          <p:spPr>
            <a:xfrm>
              <a:off x="4826978" y="2429502"/>
              <a:ext cx="1472224" cy="498984"/>
            </a:xfrm>
            <a:prstGeom prst="roundRect">
              <a:avLst/>
            </a:prstGeom>
            <a:solidFill>
              <a:srgbClr val="85D5F3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1333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Ziftomenib + Ven/Aza</a:t>
              </a:r>
            </a:p>
            <a:p>
              <a:pPr algn="ctr">
                <a:defRPr/>
              </a:pPr>
              <a:r>
                <a:rPr lang="en-US" sz="1333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R/R </a:t>
              </a:r>
              <a:r>
                <a:rPr lang="en-US" sz="1333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AML (n=63)</a:t>
              </a:r>
            </a:p>
          </p:txBody>
        </p: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791FDA8E-BB87-D810-B492-D173DAF1321B}"/>
                </a:ext>
              </a:extLst>
            </p:cNvPr>
            <p:cNvCxnSpPr>
              <a:cxnSpLocks/>
            </p:cNvCxnSpPr>
            <p:nvPr/>
          </p:nvCxnSpPr>
          <p:spPr>
            <a:xfrm>
              <a:off x="6336232" y="2657563"/>
              <a:ext cx="395228" cy="1"/>
            </a:xfrm>
            <a:prstGeom prst="straightConnector1">
              <a:avLst/>
            </a:prstGeom>
            <a:ln w="28575">
              <a:solidFill>
                <a:srgbClr val="0E94C3"/>
              </a:solidFill>
              <a:headEnd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ECC80748-C287-DD71-7336-F55A78532D18}"/>
                </a:ext>
              </a:extLst>
            </p:cNvPr>
            <p:cNvSpPr/>
            <p:nvPr/>
          </p:nvSpPr>
          <p:spPr>
            <a:xfrm>
              <a:off x="6801332" y="2429501"/>
              <a:ext cx="778533" cy="481901"/>
            </a:xfrm>
            <a:prstGeom prst="roundRect">
              <a:avLst/>
            </a:prstGeom>
            <a:solidFill>
              <a:srgbClr val="85D5F3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1333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Vali</a:t>
              </a:r>
              <a:r>
                <a:rPr lang="en-US" sz="1333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dated </a:t>
              </a:r>
              <a:r>
                <a:rPr lang="en-US" sz="1333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RP2D</a:t>
              </a:r>
              <a:endParaRPr lang="en-US" sz="1333" baseline="30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85BE9C51-C3CE-05CB-CE46-671EBD823E16}"/>
              </a:ext>
            </a:extLst>
          </p:cNvPr>
          <p:cNvCxnSpPr>
            <a:cxnSpLocks/>
          </p:cNvCxnSpPr>
          <p:nvPr/>
        </p:nvCxnSpPr>
        <p:spPr>
          <a:xfrm flipV="1">
            <a:off x="3209742" y="2874976"/>
            <a:ext cx="862452" cy="1292803"/>
          </a:xfrm>
          <a:prstGeom prst="straightConnector1">
            <a:avLst/>
          </a:prstGeom>
          <a:ln w="38100">
            <a:solidFill>
              <a:srgbClr val="0E94C3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2B4440B7-5A18-56F6-4984-71596C19FEBA}"/>
              </a:ext>
            </a:extLst>
          </p:cNvPr>
          <p:cNvSpPr/>
          <p:nvPr/>
        </p:nvSpPr>
        <p:spPr>
          <a:xfrm>
            <a:off x="9863735" y="3650705"/>
            <a:ext cx="1312332" cy="298495"/>
          </a:xfrm>
          <a:prstGeom prst="roundRect">
            <a:avLst/>
          </a:prstGeom>
          <a:solidFill>
            <a:srgbClr val="0066B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>
                <a:solidFill>
                  <a:prstClr val="white"/>
                </a:solidFill>
                <a:latin typeface="Calibri"/>
              </a:rPr>
              <a:t>Secondary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49E0AC5F-EC95-7606-E893-48E12F565FCC}"/>
              </a:ext>
            </a:extLst>
          </p:cNvPr>
          <p:cNvSpPr/>
          <p:nvPr/>
        </p:nvSpPr>
        <p:spPr>
          <a:xfrm>
            <a:off x="7861520" y="3668976"/>
            <a:ext cx="1138545" cy="298495"/>
          </a:xfrm>
          <a:prstGeom prst="roundRect">
            <a:avLst/>
          </a:prstGeom>
          <a:solidFill>
            <a:srgbClr val="0066B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>
                <a:solidFill>
                  <a:prstClr val="white"/>
                </a:solidFill>
                <a:latin typeface="Calibri"/>
              </a:rPr>
              <a:t>Primary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842B581-B49F-1B59-F485-F929CEB92809}"/>
              </a:ext>
            </a:extLst>
          </p:cNvPr>
          <p:cNvSpPr txBox="1"/>
          <p:nvPr/>
        </p:nvSpPr>
        <p:spPr>
          <a:xfrm>
            <a:off x="7846444" y="3982052"/>
            <a:ext cx="978348" cy="5025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>
                <a:solidFill>
                  <a:prstClr val="black"/>
                </a:solidFill>
              </a:rPr>
              <a:t>CR</a:t>
            </a:r>
          </a:p>
          <a:p>
            <a:pPr>
              <a:defRPr/>
            </a:pPr>
            <a:r>
              <a:rPr lang="en-US" sz="1333">
                <a:solidFill>
                  <a:prstClr val="black"/>
                </a:solidFill>
              </a:rPr>
              <a:t>AEs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CB4BFC0-DBFF-BF75-AC10-ACD9AC4FE073}"/>
              </a:ext>
            </a:extLst>
          </p:cNvPr>
          <p:cNvSpPr txBox="1"/>
          <p:nvPr/>
        </p:nvSpPr>
        <p:spPr>
          <a:xfrm>
            <a:off x="9825670" y="3928731"/>
            <a:ext cx="1427529" cy="5025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err="1">
                <a:solidFill>
                  <a:prstClr val="black"/>
                </a:solidFill>
              </a:rPr>
              <a:t>CRc</a:t>
            </a:r>
            <a:r>
              <a:rPr lang="en-US" sz="1333" baseline="30000" err="1">
                <a:solidFill>
                  <a:prstClr val="black"/>
                </a:solidFill>
              </a:rPr>
              <a:t>a</a:t>
            </a:r>
            <a:r>
              <a:rPr lang="en-US" sz="1333" baseline="30000">
                <a:solidFill>
                  <a:prstClr val="black"/>
                </a:solidFill>
              </a:rPr>
              <a:t>        </a:t>
            </a:r>
            <a:r>
              <a:rPr lang="en-US" sz="1333" err="1">
                <a:solidFill>
                  <a:prstClr val="black"/>
                </a:solidFill>
              </a:rPr>
              <a:t>MRD</a:t>
            </a:r>
            <a:r>
              <a:rPr lang="en-US" sz="1333" baseline="30000" err="1">
                <a:solidFill>
                  <a:prstClr val="black"/>
                </a:solidFill>
              </a:rPr>
              <a:t>b</a:t>
            </a:r>
            <a:endParaRPr lang="en-US" sz="1333" baseline="30000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sz="1333">
                <a:solidFill>
                  <a:prstClr val="black"/>
                </a:solidFill>
              </a:rPr>
              <a:t>ORR      </a:t>
            </a:r>
            <a:r>
              <a:rPr lang="en-US" sz="1333" err="1">
                <a:solidFill>
                  <a:prstClr val="black"/>
                </a:solidFill>
              </a:rPr>
              <a:t>DoR</a:t>
            </a:r>
            <a:endParaRPr lang="en-US" sz="1333">
              <a:solidFill>
                <a:prstClr val="black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FC173B2-269C-9975-3882-28B359CE5A8D}"/>
              </a:ext>
            </a:extLst>
          </p:cNvPr>
          <p:cNvSpPr txBox="1"/>
          <p:nvPr/>
        </p:nvSpPr>
        <p:spPr>
          <a:xfrm>
            <a:off x="7309257" y="3304899"/>
            <a:ext cx="1827744" cy="2974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b="1">
                <a:solidFill>
                  <a:prstClr val="black"/>
                </a:solidFill>
              </a:rPr>
              <a:t>Endpoints: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63E3AE52-BC4E-1E19-5F42-57C9BEE4746E}"/>
              </a:ext>
            </a:extLst>
          </p:cNvPr>
          <p:cNvSpPr txBox="1">
            <a:spLocks/>
          </p:cNvSpPr>
          <p:nvPr/>
        </p:nvSpPr>
        <p:spPr>
          <a:xfrm>
            <a:off x="608542" y="869377"/>
            <a:ext cx="10973715" cy="4402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Geneva" pitchFamily="37" charset="-128"/>
                <a:cs typeface="Geneva" pitchFamily="37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09585">
              <a:buNone/>
              <a:defRPr/>
            </a:pPr>
            <a:r>
              <a:rPr lang="en-US" sz="1867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Ziftomenib + Ven/Aza Combination (</a:t>
            </a:r>
            <a:r>
              <a:rPr lang="en-US" sz="1867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NCT05735184</a:t>
            </a:r>
            <a:r>
              <a:rPr lang="en-US" sz="1867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867" b="1" strike="sngStrike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02905-648B-93D2-C964-E15DC10DCA0E}"/>
              </a:ext>
            </a:extLst>
          </p:cNvPr>
          <p:cNvSpPr txBox="1"/>
          <p:nvPr/>
        </p:nvSpPr>
        <p:spPr>
          <a:xfrm>
            <a:off x="7395885" y="2082798"/>
            <a:ext cx="1827744" cy="2974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b="1">
                <a:solidFill>
                  <a:prstClr val="black"/>
                </a:solidFill>
              </a:rPr>
              <a:t>RP2D validation: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209DDF-EE74-6919-9589-841A17D91B04}"/>
              </a:ext>
            </a:extLst>
          </p:cNvPr>
          <p:cNvSpPr/>
          <p:nvPr/>
        </p:nvSpPr>
        <p:spPr>
          <a:xfrm>
            <a:off x="572147" y="1364733"/>
            <a:ext cx="2267801" cy="1015519"/>
          </a:xfrm>
          <a:prstGeom prst="rect">
            <a:avLst/>
          </a:prstGeom>
          <a:solidFill>
            <a:srgbClr val="E3F4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1937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 AML with </a:t>
            </a:r>
            <a:br>
              <a:rPr lang="en-US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</a:t>
            </a:r>
            <a:r>
              <a:rPr lang="en-US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>
                <a:solidFill>
                  <a:srgbClr val="1937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KMT2A</a:t>
            </a:r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</a:t>
            </a:r>
            <a:r>
              <a:rPr lang="en-US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1400" b="1">
                <a:solidFill>
                  <a:srgbClr val="1937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enroll independently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B8C5222-6A0D-3733-E8E3-0C40D4D64B90}"/>
              </a:ext>
            </a:extLst>
          </p:cNvPr>
          <p:cNvSpPr/>
          <p:nvPr/>
        </p:nvSpPr>
        <p:spPr>
          <a:xfrm>
            <a:off x="579689" y="2421012"/>
            <a:ext cx="2446207" cy="2098864"/>
          </a:xfrm>
          <a:custGeom>
            <a:avLst/>
            <a:gdLst>
              <a:gd name="connsiteX0" fmla="*/ 20042 w 2122562"/>
              <a:gd name="connsiteY0" fmla="*/ 0 h 2203219"/>
              <a:gd name="connsiteX1" fmla="*/ 1939079 w 2122562"/>
              <a:gd name="connsiteY1" fmla="*/ 0 h 2203219"/>
              <a:gd name="connsiteX2" fmla="*/ 1959121 w 2122562"/>
              <a:gd name="connsiteY2" fmla="*/ 20042 h 2203219"/>
              <a:gd name="connsiteX3" fmla="*/ 1959121 w 2122562"/>
              <a:gd name="connsiteY3" fmla="*/ 860765 h 2203219"/>
              <a:gd name="connsiteX4" fmla="*/ 2122562 w 2122562"/>
              <a:gd name="connsiteY4" fmla="*/ 1101610 h 2203219"/>
              <a:gd name="connsiteX5" fmla="*/ 1959121 w 2122562"/>
              <a:gd name="connsiteY5" fmla="*/ 1342454 h 2203219"/>
              <a:gd name="connsiteX6" fmla="*/ 1959121 w 2122562"/>
              <a:gd name="connsiteY6" fmla="*/ 2183177 h 2203219"/>
              <a:gd name="connsiteX7" fmla="*/ 1939079 w 2122562"/>
              <a:gd name="connsiteY7" fmla="*/ 2203219 h 2203219"/>
              <a:gd name="connsiteX8" fmla="*/ 20042 w 2122562"/>
              <a:gd name="connsiteY8" fmla="*/ 2203219 h 2203219"/>
              <a:gd name="connsiteX9" fmla="*/ 0 w 2122562"/>
              <a:gd name="connsiteY9" fmla="*/ 2183177 h 2203219"/>
              <a:gd name="connsiteX10" fmla="*/ 0 w 2122562"/>
              <a:gd name="connsiteY10" fmla="*/ 20042 h 2203219"/>
              <a:gd name="connsiteX11" fmla="*/ 20042 w 2122562"/>
              <a:gd name="connsiteY11" fmla="*/ 0 h 220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22562" h="2203219">
                <a:moveTo>
                  <a:pt x="20042" y="0"/>
                </a:moveTo>
                <a:lnTo>
                  <a:pt x="1939079" y="0"/>
                </a:lnTo>
                <a:cubicBezTo>
                  <a:pt x="1950148" y="0"/>
                  <a:pt x="1959121" y="8973"/>
                  <a:pt x="1959121" y="20042"/>
                </a:cubicBezTo>
                <a:lnTo>
                  <a:pt x="1959121" y="860765"/>
                </a:lnTo>
                <a:lnTo>
                  <a:pt x="2122562" y="1101610"/>
                </a:lnTo>
                <a:lnTo>
                  <a:pt x="1959121" y="1342454"/>
                </a:lnTo>
                <a:lnTo>
                  <a:pt x="1959121" y="2183177"/>
                </a:lnTo>
                <a:cubicBezTo>
                  <a:pt x="1959121" y="2194246"/>
                  <a:pt x="1950148" y="2203219"/>
                  <a:pt x="1939079" y="2203219"/>
                </a:cubicBezTo>
                <a:lnTo>
                  <a:pt x="20042" y="2203219"/>
                </a:lnTo>
                <a:cubicBezTo>
                  <a:pt x="8973" y="2203219"/>
                  <a:pt x="0" y="2194246"/>
                  <a:pt x="0" y="2183177"/>
                </a:cubicBezTo>
                <a:lnTo>
                  <a:pt x="0" y="20042"/>
                </a:lnTo>
                <a:cubicBezTo>
                  <a:pt x="0" y="8973"/>
                  <a:pt x="8973" y="0"/>
                  <a:pt x="20042" y="0"/>
                </a:cubicBezTo>
                <a:close/>
              </a:path>
            </a:pathLst>
          </a:custGeom>
          <a:solidFill>
            <a:srgbClr val="1937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Relapsed / Refractory </a:t>
            </a:r>
          </a:p>
          <a:p>
            <a:pPr algn="ctr">
              <a:defRPr/>
            </a:pP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AML </a:t>
            </a:r>
          </a:p>
          <a:p>
            <a:pPr algn="ctr">
              <a:defRPr/>
            </a:pP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(N=83 at 600 mg)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A9EC78-A26C-0331-7551-6CBC7C4DD392}"/>
              </a:ext>
            </a:extLst>
          </p:cNvPr>
          <p:cNvSpPr/>
          <p:nvPr/>
        </p:nvSpPr>
        <p:spPr>
          <a:xfrm>
            <a:off x="7314751" y="2052839"/>
            <a:ext cx="4164397" cy="1177492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F243C3-73CF-54AE-2193-04B2D541D797}"/>
              </a:ext>
            </a:extLst>
          </p:cNvPr>
          <p:cNvSpPr txBox="1"/>
          <p:nvPr/>
        </p:nvSpPr>
        <p:spPr>
          <a:xfrm>
            <a:off x="603250" y="4766308"/>
            <a:ext cx="10979865" cy="12464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Ziftomenib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dosing started on Cycle 1 Day 8 and was administered continuously thereafter; Ven was administered per label in 28-day cycles; adjustments to cycle length based on Cycle 1 bone marrow biopsy results. Aza was administered on Cycle 1 Days 1–7; additional cycles based on bone marrow biopsy results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70C0"/>
                </a:solidFill>
                <a:latin typeface="Arial"/>
                <a:ea typeface="Geneva"/>
                <a:cs typeface="Arial"/>
              </a:rPr>
              <a:t>Here, we present updated safety and clinical activity in 83 patients with R/R AML treated with </a:t>
            </a:r>
            <a:r>
              <a:rPr lang="en-US" sz="1400" b="1" err="1">
                <a:solidFill>
                  <a:srgbClr val="0070C0"/>
                </a:solidFill>
                <a:latin typeface="Arial"/>
                <a:ea typeface="Geneva"/>
                <a:cs typeface="Arial"/>
              </a:rPr>
              <a:t>ziftomenib</a:t>
            </a:r>
            <a:r>
              <a:rPr lang="en-US" sz="1400" b="1">
                <a:solidFill>
                  <a:srgbClr val="0070C0"/>
                </a:solidFill>
                <a:latin typeface="Arial"/>
                <a:ea typeface="Geneva"/>
                <a:cs typeface="Arial"/>
              </a:rPr>
              <a:t> 600 mg once daily in combination with Ven/Aza</a:t>
            </a:r>
            <a:endParaRPr lang="en-US" sz="1400" b="1" strike="sngStrike">
              <a:solidFill>
                <a:srgbClr val="0070C0"/>
              </a:solidFill>
              <a:latin typeface="Arial"/>
              <a:ea typeface="Geneva"/>
              <a:cs typeface="Arial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C2B3598F-6123-0CC6-F399-65060A6B698B}"/>
              </a:ext>
            </a:extLst>
          </p:cNvPr>
          <p:cNvSpPr txBox="1"/>
          <p:nvPr/>
        </p:nvSpPr>
        <p:spPr>
          <a:xfrm>
            <a:off x="608542" y="6395190"/>
            <a:ext cx="10977507" cy="36420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defTabSz="609585">
              <a:spcBef>
                <a:spcPts val="200"/>
              </a:spcBef>
              <a:spcAft>
                <a:spcPts val="0"/>
              </a:spcAft>
              <a:defRPr/>
            </a:pP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a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with full, partial, or incomplete hematologic recovery. </a:t>
            </a: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b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Locally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assessed by next-generation sequencing, RT-qPCR, and multiparameter flow cytometry</a:t>
            </a:r>
            <a:endParaRPr lang="en-US" sz="800"/>
          </a:p>
          <a:p>
            <a:pPr defTabSz="609585">
              <a:spcBef>
                <a:spcPts val="200"/>
              </a:spcBef>
              <a:defRPr/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AE, adverse event; CR, complete remission;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CRc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composite complete remission;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DoR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duration of response; MRD, measurable residual disease; ORR, overall response rate; 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RP2D, recommended phase 2 dose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7AE678C-41DC-C211-59BA-00B74327B001}"/>
              </a:ext>
            </a:extLst>
          </p:cNvPr>
          <p:cNvSpPr txBox="1">
            <a:spLocks/>
          </p:cNvSpPr>
          <p:nvPr/>
        </p:nvSpPr>
        <p:spPr>
          <a:xfrm>
            <a:off x="609600" y="285085"/>
            <a:ext cx="10972800" cy="755872"/>
          </a:xfrm>
          <a:prstGeom prst="rect">
            <a:avLst/>
          </a:prstGeom>
        </p:spPr>
        <p:txBody>
          <a:bodyPr lIns="457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KOMET-007: Ongoing Phase 1 Combination Trial of Ziftomenib in R/R AML</a:t>
            </a:r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D411FD7-E10E-B9A7-BF91-CC300692C526}"/>
              </a:ext>
            </a:extLst>
          </p:cNvPr>
          <p:cNvCxnSpPr>
            <a:cxnSpLocks/>
          </p:cNvCxnSpPr>
          <p:nvPr/>
        </p:nvCxnSpPr>
        <p:spPr>
          <a:xfrm>
            <a:off x="6396072" y="2792870"/>
            <a:ext cx="526971" cy="1"/>
          </a:xfrm>
          <a:prstGeom prst="straightConnector1">
            <a:avLst/>
          </a:prstGeom>
          <a:ln w="28575">
            <a:solidFill>
              <a:srgbClr val="0E94C3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073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9039846-BC95-0277-6702-928FDB6BC430}"/>
              </a:ext>
            </a:extLst>
          </p:cNvPr>
          <p:cNvSpPr/>
          <p:nvPr/>
        </p:nvSpPr>
        <p:spPr>
          <a:xfrm>
            <a:off x="2148576" y="3313042"/>
            <a:ext cx="7736344" cy="2732117"/>
          </a:xfrm>
          <a:prstGeom prst="roundRect">
            <a:avLst>
              <a:gd name="adj" fmla="val 2826"/>
            </a:avLst>
          </a:prstGeom>
          <a:solidFill>
            <a:srgbClr val="FFE0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D71886E3-C3D4-F087-398C-C2E63C3299A4}"/>
              </a:ext>
            </a:extLst>
          </p:cNvPr>
          <p:cNvSpPr/>
          <p:nvPr/>
        </p:nvSpPr>
        <p:spPr>
          <a:xfrm flipV="1">
            <a:off x="5394020" y="3134598"/>
            <a:ext cx="1080000" cy="360000"/>
          </a:xfrm>
          <a:prstGeom prst="triangle">
            <a:avLst/>
          </a:prstGeom>
          <a:solidFill>
            <a:srgbClr val="DCE6F2"/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67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9467CDF-3997-FF3A-E5E8-8F3A6953F72A}"/>
              </a:ext>
            </a:extLst>
          </p:cNvPr>
          <p:cNvSpPr/>
          <p:nvPr/>
        </p:nvSpPr>
        <p:spPr>
          <a:xfrm>
            <a:off x="2148575" y="930943"/>
            <a:ext cx="7736345" cy="2318175"/>
          </a:xfrm>
          <a:prstGeom prst="roundRect">
            <a:avLst>
              <a:gd name="adj" fmla="val 2826"/>
            </a:avLst>
          </a:prstGeom>
          <a:solidFill>
            <a:srgbClr val="DFE8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914F71-78B2-13EC-4816-191F55D4AC43}"/>
              </a:ext>
            </a:extLst>
          </p:cNvPr>
          <p:cNvSpPr/>
          <p:nvPr/>
        </p:nvSpPr>
        <p:spPr>
          <a:xfrm>
            <a:off x="4254221" y="1341181"/>
            <a:ext cx="3566982" cy="727368"/>
          </a:xfrm>
          <a:prstGeom prst="round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83 Enrolled and treated with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Ziftomenib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1" i="0" u="non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600 mg </a:t>
            </a: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Ven/Aza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2DCEDF5-367D-D40D-3CED-B7CBE4BF8664}"/>
              </a:ext>
            </a:extLst>
          </p:cNvPr>
          <p:cNvSpPr/>
          <p:nvPr/>
        </p:nvSpPr>
        <p:spPr>
          <a:xfrm>
            <a:off x="2686382" y="3830152"/>
            <a:ext cx="2536980" cy="213543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1746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48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 </a:t>
            </a: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NPM1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-m</a:t>
            </a:r>
          </a:p>
          <a:p>
            <a:pPr marL="1746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16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  </a:t>
            </a: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On </a:t>
            </a:r>
            <a:r>
              <a:rPr lang="en-US" sz="11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treatment</a:t>
            </a:r>
            <a:r>
              <a:rPr lang="en-US" sz="1100" baseline="300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b</a:t>
            </a:r>
            <a:endParaRPr lang="en-US" sz="1100" b="0" i="0" u="none" strike="noStrike" kern="1200" cap="none" spc="0" normalizeH="0" baseline="300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400050" indent="-225425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14  Received HSCT, with 5 on </a:t>
            </a:r>
            <a:r>
              <a:rPr lang="en-US" sz="11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ziftomenib</a:t>
            </a: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 maintenance and 5 pending maintenance</a:t>
            </a:r>
          </a:p>
          <a:p>
            <a:pPr marL="1746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32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  </a:t>
            </a: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D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iscontinued</a:t>
            </a:r>
            <a:endParaRPr lang="en-US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400050"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11  Relapsed/Refractory</a:t>
            </a:r>
          </a:p>
          <a:p>
            <a:pPr marL="400050"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 8   </a:t>
            </a:r>
            <a:r>
              <a:rPr lang="en-US" sz="11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Other</a:t>
            </a:r>
            <a:r>
              <a:rPr lang="en-US" sz="1100" baseline="300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c</a:t>
            </a: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 </a:t>
            </a:r>
          </a:p>
          <a:p>
            <a:pPr marL="400050"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 7   Withdrew</a:t>
            </a:r>
          </a:p>
          <a:p>
            <a:pPr marL="400050"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 4   </a:t>
            </a:r>
            <a:r>
              <a:rPr lang="en-US" sz="11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Death</a:t>
            </a:r>
            <a:r>
              <a:rPr lang="en-US" sz="1100" baseline="300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d</a:t>
            </a:r>
            <a:endParaRPr lang="en-US" sz="1100" baseline="30000">
              <a:solidFill>
                <a:schemeClr val="tx1"/>
              </a:solidFill>
              <a:latin typeface="Arial"/>
              <a:ea typeface="Calibri"/>
              <a:cs typeface="Arial"/>
            </a:endParaRPr>
          </a:p>
          <a:p>
            <a:pPr marL="400050"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 2   AE </a:t>
            </a:r>
            <a:endParaRPr lang="en-US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6B80DE5-7021-7092-2DEA-080C749791FC}"/>
              </a:ext>
            </a:extLst>
          </p:cNvPr>
          <p:cNvSpPr/>
          <p:nvPr/>
        </p:nvSpPr>
        <p:spPr>
          <a:xfrm>
            <a:off x="6755182" y="3830152"/>
            <a:ext cx="2642418" cy="21026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22669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32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 </a:t>
            </a: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KMT2A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-r</a:t>
            </a:r>
            <a:endParaRPr lang="en-US">
              <a:solidFill>
                <a:schemeClr val="tx1"/>
              </a:solidFill>
              <a:latin typeface="Arial"/>
              <a:cs typeface="Arial"/>
            </a:endParaRPr>
          </a:p>
          <a:p>
            <a:pPr marL="228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5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    </a:t>
            </a: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On </a:t>
            </a:r>
            <a:r>
              <a:rPr lang="en-US" sz="11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treatment</a:t>
            </a:r>
            <a:r>
              <a:rPr lang="en-US" sz="1100" baseline="300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b</a:t>
            </a:r>
            <a:endParaRPr lang="en-US" sz="1100" b="0" i="0" u="none" strike="noStrike" kern="1200" cap="none" spc="0" normalizeH="0" baseline="300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400050" indent="-174625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2    Received HSCT, both on</a:t>
            </a:r>
          </a:p>
          <a:p>
            <a:pPr marL="400050" indent="61595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ziftomenib</a:t>
            </a: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 maintenance</a:t>
            </a:r>
          </a:p>
          <a:p>
            <a:pPr marL="22669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27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  Discontinued</a:t>
            </a:r>
            <a:endParaRPr lang="en-US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461645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18  Relapsed/Refractory</a:t>
            </a:r>
          </a:p>
          <a:p>
            <a:pPr marL="46164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 3   </a:t>
            </a: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AE</a:t>
            </a:r>
          </a:p>
          <a:p>
            <a:pPr marL="461645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 2   </a:t>
            </a:r>
            <a:r>
              <a:rPr lang="en-US" sz="1100" err="1">
                <a:solidFill>
                  <a:schemeClr val="tx1"/>
                </a:solidFill>
                <a:latin typeface="Arial"/>
                <a:ea typeface="Calibri" panose="020F0502020204030204"/>
                <a:cs typeface="Arial"/>
              </a:rPr>
              <a:t>Other</a:t>
            </a:r>
            <a:r>
              <a:rPr lang="en-US" sz="1100" baseline="300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c</a:t>
            </a:r>
            <a:endParaRPr lang="en-US" sz="1100" baseline="30000">
              <a:solidFill>
                <a:schemeClr val="tx1"/>
              </a:solidFill>
              <a:latin typeface="Arial"/>
              <a:ea typeface="Calibri"/>
              <a:cs typeface="Arial"/>
            </a:endParaRPr>
          </a:p>
          <a:p>
            <a:pPr marL="461645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 2   </a:t>
            </a:r>
            <a:r>
              <a:rPr lang="en-US" sz="11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Death</a:t>
            </a:r>
            <a:r>
              <a:rPr lang="en-US" sz="1100" baseline="300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d</a:t>
            </a: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 </a:t>
            </a:r>
          </a:p>
          <a:p>
            <a:pPr marL="461645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>
                <a:solidFill>
                  <a:schemeClr val="tx1"/>
                </a:solidFill>
                <a:latin typeface="Arial"/>
                <a:ea typeface="Calibri"/>
                <a:cs typeface="Arial"/>
              </a:rPr>
              <a:t> 2   Withdrew</a:t>
            </a:r>
            <a:endParaRPr kumimoji="0" lang="en-US" sz="1100" b="0" i="0" u="none" strike="noStrike" kern="1200" cap="none" spc="0" normalizeH="0" baseline="300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46164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50" b="0" i="0" u="none" strike="noStrike" kern="1200" cap="none" spc="0" normalizeH="0" baseline="0" noProof="0">
              <a:ln>
                <a:noFill/>
              </a:ln>
              <a:solidFill>
                <a:srgbClr val="414141"/>
              </a:solidFill>
              <a:effectLst/>
              <a:uLnTx/>
              <a:uFillTx/>
              <a:latin typeface="Arial"/>
              <a:ea typeface="Calibri" panose="020F0502020204030204"/>
              <a:cs typeface="Arial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1E9496B-E2D4-7E7D-0DC6-2BD5AB924561}"/>
              </a:ext>
            </a:extLst>
          </p:cNvPr>
          <p:cNvCxnSpPr>
            <a:cxnSpLocks/>
          </p:cNvCxnSpPr>
          <p:nvPr/>
        </p:nvCxnSpPr>
        <p:spPr>
          <a:xfrm>
            <a:off x="6037712" y="2061425"/>
            <a:ext cx="0" cy="183395"/>
          </a:xfrm>
          <a:prstGeom prst="straightConnector1">
            <a:avLst/>
          </a:prstGeom>
          <a:ln w="19050">
            <a:solidFill>
              <a:srgbClr val="4141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7B6929B-62ED-2AFC-3CAD-224137253B15}"/>
              </a:ext>
            </a:extLst>
          </p:cNvPr>
          <p:cNvCxnSpPr>
            <a:cxnSpLocks/>
          </p:cNvCxnSpPr>
          <p:nvPr/>
        </p:nvCxnSpPr>
        <p:spPr>
          <a:xfrm flipH="1">
            <a:off x="3956392" y="2241021"/>
            <a:ext cx="4118051" cy="0"/>
          </a:xfrm>
          <a:prstGeom prst="straightConnector1">
            <a:avLst/>
          </a:prstGeom>
          <a:ln w="19050">
            <a:solidFill>
              <a:srgbClr val="4141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4F2321B-4306-3098-29E0-C8547ED221BC}"/>
              </a:ext>
            </a:extLst>
          </p:cNvPr>
          <p:cNvCxnSpPr>
            <a:cxnSpLocks/>
          </p:cNvCxnSpPr>
          <p:nvPr/>
        </p:nvCxnSpPr>
        <p:spPr>
          <a:xfrm>
            <a:off x="3956392" y="2234825"/>
            <a:ext cx="0" cy="326222"/>
          </a:xfrm>
          <a:prstGeom prst="straightConnector1">
            <a:avLst/>
          </a:prstGeom>
          <a:ln w="19050">
            <a:solidFill>
              <a:srgbClr val="4141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E45D363-93C1-E8B6-931D-019A2BF226BD}"/>
              </a:ext>
            </a:extLst>
          </p:cNvPr>
          <p:cNvCxnSpPr>
            <a:cxnSpLocks/>
          </p:cNvCxnSpPr>
          <p:nvPr/>
        </p:nvCxnSpPr>
        <p:spPr>
          <a:xfrm>
            <a:off x="8070752" y="2234825"/>
            <a:ext cx="0" cy="326222"/>
          </a:xfrm>
          <a:prstGeom prst="straightConnector1">
            <a:avLst/>
          </a:prstGeom>
          <a:ln w="19050">
            <a:solidFill>
              <a:srgbClr val="4141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43CD4FF-6A59-B84E-7D98-97023ACE42F6}"/>
              </a:ext>
            </a:extLst>
          </p:cNvPr>
          <p:cNvSpPr txBox="1"/>
          <p:nvPr/>
        </p:nvSpPr>
        <p:spPr>
          <a:xfrm>
            <a:off x="4384418" y="962054"/>
            <a:ext cx="3332871" cy="3231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Geneva"/>
                <a:cs typeface="Arial"/>
              </a:rPr>
              <a:t>Safety Population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88FEF8-DC9D-457B-6BBC-C2874FB9A329}"/>
              </a:ext>
            </a:extLst>
          </p:cNvPr>
          <p:cNvSpPr txBox="1"/>
          <p:nvPr/>
        </p:nvSpPr>
        <p:spPr>
          <a:xfrm>
            <a:off x="3827639" y="3477762"/>
            <a:ext cx="4375555" cy="3231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>
                <a:latin typeface="Arial"/>
                <a:ea typeface="Geneva"/>
                <a:cs typeface="Arial"/>
              </a:rPr>
              <a:t>Response-</a:t>
            </a:r>
            <a:r>
              <a:rPr lang="en-US" sz="1500" b="1" err="1">
                <a:latin typeface="Arial"/>
                <a:ea typeface="Geneva"/>
                <a:cs typeface="Arial"/>
              </a:rPr>
              <a:t>Evaluable</a:t>
            </a:r>
            <a:r>
              <a:rPr lang="en-US" sz="1500" b="1" baseline="30000" err="1">
                <a:latin typeface="Arial"/>
                <a:ea typeface="Geneva"/>
                <a:cs typeface="Arial"/>
              </a:rPr>
              <a:t>a</a:t>
            </a:r>
            <a:r>
              <a:rPr kumimoji="0" lang="en-US" sz="15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Geneva"/>
                <a:cs typeface="Arial"/>
              </a:rPr>
              <a:t> (Efficacy) Population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4044B7-DE42-539F-5EAE-1651B2304F05}"/>
              </a:ext>
            </a:extLst>
          </p:cNvPr>
          <p:cNvSpPr txBox="1"/>
          <p:nvPr/>
        </p:nvSpPr>
        <p:spPr>
          <a:xfrm>
            <a:off x="609600" y="6155226"/>
            <a:ext cx="10972800" cy="6104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a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Patients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who had ≥1 response assessment or who had died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Calibri Light"/>
                <a:cs typeface="Arial"/>
              </a:rPr>
              <a:t>.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b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Patients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who had not discontinued ziftomenib as of the data cutoff date.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c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Other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  <a:ea typeface="Calibri Light"/>
                <a:cs typeface="Arial"/>
              </a:rPr>
              <a:t> reasons included: 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  <a:ea typeface="Calibri Light"/>
                <a:cs typeface="Arial"/>
              </a:rPr>
              <a:t>NPM1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  <a:ea typeface="Calibri Light"/>
                <a:cs typeface="Arial"/>
              </a:rPr>
              <a:t>-m: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physician decision (n=2), completed planned therapy (n=1), CNS disease (n=1), patient started another clinical trial (n=1), patient decision (n=3); 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  <a:ea typeface="Calibri Light"/>
                <a:cs typeface="Arial"/>
              </a:rPr>
              <a:t>KMT2A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  <a:ea typeface="Calibri Light"/>
                <a:cs typeface="Arial"/>
              </a:rPr>
              <a:t>-r: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patient deemed too ill to continue (n=1), physician decision (n=1).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d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Deaths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included: </a:t>
            </a:r>
            <a:r>
              <a:rPr lang="en-US" sz="800" i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NPM1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-m: graft-vs-host disease (n=1), multiorgan failure (n=1), sepsis (n=1), respiratory failure (n=1); </a:t>
            </a:r>
            <a:r>
              <a:rPr lang="en-US" sz="800" i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KMT2A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-r: cardiac arrest (n=1), septic shock (n=1) </a:t>
            </a:r>
            <a:endParaRPr lang="en-US"/>
          </a:p>
          <a:p>
            <a:pPr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Data cutoff: Sep 24, 2025. CNS, central nervous system; HSCT, hematopoietic stem cell transplant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1CEC946-1583-E638-A21E-017A90576ACD}"/>
              </a:ext>
            </a:extLst>
          </p:cNvPr>
          <p:cNvCxnSpPr>
            <a:cxnSpLocks/>
          </p:cNvCxnSpPr>
          <p:nvPr/>
        </p:nvCxnSpPr>
        <p:spPr>
          <a:xfrm>
            <a:off x="8070752" y="2938951"/>
            <a:ext cx="0" cy="843332"/>
          </a:xfrm>
          <a:prstGeom prst="straightConnector1">
            <a:avLst/>
          </a:prstGeom>
          <a:ln w="19050">
            <a:solidFill>
              <a:srgbClr val="41414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4C3E17F-99A9-FF25-7990-BE0551E8AD6E}"/>
              </a:ext>
            </a:extLst>
          </p:cNvPr>
          <p:cNvCxnSpPr>
            <a:cxnSpLocks/>
          </p:cNvCxnSpPr>
          <p:nvPr/>
        </p:nvCxnSpPr>
        <p:spPr>
          <a:xfrm flipH="1">
            <a:off x="1905000" y="3134272"/>
            <a:ext cx="2040324" cy="0"/>
          </a:xfrm>
          <a:prstGeom prst="straightConnector1">
            <a:avLst/>
          </a:prstGeom>
          <a:ln>
            <a:solidFill>
              <a:srgbClr val="00224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346D39D-61D5-DFEC-3884-0F85318F389E}"/>
              </a:ext>
            </a:extLst>
          </p:cNvPr>
          <p:cNvCxnSpPr>
            <a:cxnSpLocks/>
          </p:cNvCxnSpPr>
          <p:nvPr/>
        </p:nvCxnSpPr>
        <p:spPr>
          <a:xfrm>
            <a:off x="3956392" y="2938951"/>
            <a:ext cx="0" cy="843332"/>
          </a:xfrm>
          <a:prstGeom prst="straightConnector1">
            <a:avLst/>
          </a:prstGeom>
          <a:ln w="19050">
            <a:solidFill>
              <a:srgbClr val="41414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46837F2-2F5F-A3A8-E344-DFE0AAC3DF46}"/>
              </a:ext>
            </a:extLst>
          </p:cNvPr>
          <p:cNvSpPr/>
          <p:nvPr/>
        </p:nvSpPr>
        <p:spPr>
          <a:xfrm>
            <a:off x="523535" y="2767649"/>
            <a:ext cx="1334748" cy="7307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>
                <a:solidFill>
                  <a:srgbClr val="41414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 response assessment as of data cut (n=3)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D96144CE-2FB2-6665-2A5B-49C5043B35F0}"/>
              </a:ext>
            </a:extLst>
          </p:cNvPr>
          <p:cNvSpPr txBox="1">
            <a:spLocks/>
          </p:cNvSpPr>
          <p:nvPr/>
        </p:nvSpPr>
        <p:spPr>
          <a:xfrm>
            <a:off x="609600" y="285085"/>
            <a:ext cx="10972800" cy="713539"/>
          </a:xfrm>
          <a:prstGeom prst="rect">
            <a:avLst/>
          </a:prstGeom>
        </p:spPr>
        <p:txBody>
          <a:bodyPr lIns="457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KOMET-007: Safety and Efficacy Populations: R/R AML</a:t>
            </a:r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11D3410-820B-DFAD-C789-5CCB028B7A27}"/>
              </a:ext>
            </a:extLst>
          </p:cNvPr>
          <p:cNvSpPr/>
          <p:nvPr/>
        </p:nvSpPr>
        <p:spPr>
          <a:xfrm>
            <a:off x="2699346" y="2575392"/>
            <a:ext cx="2518371" cy="437980"/>
          </a:xfrm>
          <a:prstGeom prst="round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51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NPM1-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AF544EE-F63D-F6DA-1AEA-DA1F4FBFDDDA}"/>
              </a:ext>
            </a:extLst>
          </p:cNvPr>
          <p:cNvSpPr/>
          <p:nvPr/>
        </p:nvSpPr>
        <p:spPr>
          <a:xfrm>
            <a:off x="6814299" y="2561047"/>
            <a:ext cx="2507617" cy="425773"/>
          </a:xfrm>
          <a:prstGeom prst="round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32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KMT2A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-r</a:t>
            </a:r>
          </a:p>
        </p:txBody>
      </p:sp>
    </p:spTree>
    <p:extLst>
      <p:ext uri="{BB962C8B-B14F-4D97-AF65-F5344CB8AC3E}">
        <p14:creationId xmlns:p14="http://schemas.microsoft.com/office/powerpoint/2010/main" val="48618098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597A5-0121-A932-3FF6-D7566F57D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FDCC632-4B05-7090-4D7F-EB8857483C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244568"/>
              </p:ext>
            </p:extLst>
          </p:nvPr>
        </p:nvGraphicFramePr>
        <p:xfrm>
          <a:off x="610577" y="914400"/>
          <a:ext cx="10975417" cy="5255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5612">
                  <a:extLst>
                    <a:ext uri="{9D8B030D-6E8A-4147-A177-3AD203B41FA5}">
                      <a16:colId xmlns:a16="http://schemas.microsoft.com/office/drawing/2014/main" val="1213148555"/>
                    </a:ext>
                  </a:extLst>
                </a:gridCol>
                <a:gridCol w="2499935">
                  <a:extLst>
                    <a:ext uri="{9D8B030D-6E8A-4147-A177-3AD203B41FA5}">
                      <a16:colId xmlns:a16="http://schemas.microsoft.com/office/drawing/2014/main" val="3785367071"/>
                    </a:ext>
                  </a:extLst>
                </a:gridCol>
                <a:gridCol w="2499935">
                  <a:extLst>
                    <a:ext uri="{9D8B030D-6E8A-4147-A177-3AD203B41FA5}">
                      <a16:colId xmlns:a16="http://schemas.microsoft.com/office/drawing/2014/main" val="3019295626"/>
                    </a:ext>
                  </a:extLst>
                </a:gridCol>
                <a:gridCol w="2499935">
                  <a:extLst>
                    <a:ext uri="{9D8B030D-6E8A-4147-A177-3AD203B41FA5}">
                      <a16:colId xmlns:a16="http://schemas.microsoft.com/office/drawing/2014/main" val="2066280834"/>
                    </a:ext>
                  </a:extLst>
                </a:gridCol>
              </a:tblGrid>
              <a:tr h="470399">
                <a:tc>
                  <a:txBody>
                    <a:bodyPr/>
                    <a:lstStyle/>
                    <a:p>
                      <a:r>
                        <a:rPr lang="en-US" sz="125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 (%)</a:t>
                      </a:r>
                    </a:p>
                  </a:txBody>
                  <a:tcPr marL="121920" marR="121920" marT="24384" marB="24384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NPM1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-m, 600 mg</a:t>
                      </a:r>
                    </a:p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(N=51)</a:t>
                      </a:r>
                    </a:p>
                  </a:txBody>
                  <a:tcPr marL="121920" marR="121920" marT="24384" marB="2438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KMT2A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-r, 600 mg</a:t>
                      </a:r>
                    </a:p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(N=32)</a:t>
                      </a:r>
                    </a:p>
                  </a:txBody>
                  <a:tcPr marL="121920" marR="121920" marT="24384" marB="2438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All Patients, 600 mg</a:t>
                      </a:r>
                    </a:p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(N=83)</a:t>
                      </a:r>
                    </a:p>
                  </a:txBody>
                  <a:tcPr marL="121920" marR="121920" marT="24384" marB="2438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8647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r>
                        <a:rPr lang="en-US" sz="125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Median age, years (range)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65 (25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–85)</a:t>
                      </a:r>
                      <a:endParaRPr lang="en-US" sz="12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56 (19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–76)</a:t>
                      </a:r>
                      <a:endParaRPr lang="en-US" sz="12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62 (19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–85)</a:t>
                      </a:r>
                      <a:endParaRPr lang="en-US" sz="12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3980980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r>
                        <a:rPr lang="en-US" sz="125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Female</a:t>
                      </a:r>
                      <a:endParaRPr lang="en-US" sz="1250" b="1" strike="sngStrike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23 (45)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17 (53)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 (48)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101426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r>
                        <a:rPr lang="en-US" sz="125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Race</a:t>
                      </a:r>
                      <a:endParaRPr lang="en-US" sz="1250" b="1" strike="sngStrike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5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5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5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634492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91440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White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37 (73)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22 (69)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59 (71)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195253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91440">
                        <a:spcBef>
                          <a:spcPts val="0"/>
                        </a:spcBef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Black / African American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(10)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 (6)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7 (8)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7162964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91440">
                        <a:spcBef>
                          <a:spcPts val="0"/>
                        </a:spcBef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Other / Non-White / </a:t>
                      </a:r>
                      <a:r>
                        <a:rPr lang="en-US" sz="1250" strike="noStrike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Unknown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 (18)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 (25)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17 (20)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375718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</a:pPr>
                      <a:r>
                        <a:rPr lang="en-US" sz="125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ECOG PS</a:t>
                      </a:r>
                      <a:endParaRPr lang="en-US" sz="1250" b="1" strike="sngStrike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872924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91440" lvl="0">
                        <a:spcBef>
                          <a:spcPts val="0"/>
                        </a:spcBef>
                        <a:buNone/>
                      </a:pPr>
                      <a:r>
                        <a:rPr lang="en-US" sz="1250" b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1920" marR="121920" marT="24383" marB="24383" anchor="ctr">
                    <a:lnL w="12700">
                      <a:solidFill>
                        <a:schemeClr val="tx2"/>
                      </a:solidFill>
                    </a:lnL>
                    <a:lnR w="6350">
                      <a:solidFill>
                        <a:schemeClr val="tx2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 (26)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7 (22)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20 (24)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91552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91440">
                        <a:spcBef>
                          <a:spcPts val="0"/>
                        </a:spcBef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24 (47)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18 (56)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42 (51)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161992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91440">
                        <a:spcBef>
                          <a:spcPts val="0"/>
                        </a:spcBef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14 (28)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7 (22)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21 (25)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726080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r>
                        <a:rPr lang="en-US" sz="125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Selected co-mutations</a:t>
                      </a:r>
                      <a:endParaRPr lang="en-US" sz="1250" b="1" strike="sngStrike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5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5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5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9090059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91440">
                        <a:spcBef>
                          <a:spcPts val="0"/>
                        </a:spcBef>
                      </a:pPr>
                      <a:r>
                        <a:rPr lang="en-US" sz="1250" i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FLT3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strike="noStrike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21 (41)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3 (9)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24 (29)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9377974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91440"/>
                      <a:r>
                        <a:rPr lang="en-US" sz="1250" i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IDH1/2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7 (14)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7 (8)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180679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91440"/>
                      <a:r>
                        <a:rPr lang="en-US" sz="1250" i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Both</a:t>
                      </a:r>
                      <a:r>
                        <a:rPr lang="en-US" sz="1250" i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FLT3 </a:t>
                      </a:r>
                      <a:r>
                        <a:rPr lang="en-US" sz="1250" i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lang="en-US" sz="1250" i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IDH1/2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 (2)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 (2)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860005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0"/>
                      <a:r>
                        <a:rPr lang="en-US" sz="1250" b="1" i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Median prior therapies (range)</a:t>
                      </a:r>
                      <a:endParaRPr lang="en-US" sz="1250" b="1" i="0" strike="sngStrike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 (1–4)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 (1–4)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 (1–4)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682795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114300" indent="0"/>
                      <a:r>
                        <a:rPr lang="en-US" sz="1250" b="0" i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Prior HSCT</a:t>
                      </a:r>
                      <a:endParaRPr lang="en-US" sz="1250" b="0" i="0" strike="sngStrike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 (20)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6 (19)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16 (19)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788883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114300" indent="0"/>
                      <a:r>
                        <a:rPr lang="en-US" sz="1250" b="0" i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Prior venetoclax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26 (51)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22 (69)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48 (58)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681858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114300" indent="0"/>
                      <a:r>
                        <a:rPr lang="en-US" sz="1250" b="0" i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Prior menin inhibitors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(2)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7 (22)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8 (10)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188163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0" indent="0"/>
                      <a:r>
                        <a:rPr lang="en-US" sz="1250" b="1" i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Patients on treatment</a:t>
                      </a:r>
                      <a:endParaRPr lang="en-US" sz="1250" b="1" i="0" strike="sngStrike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16 (31)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 (16)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21 (25)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562681"/>
                  </a:ext>
                </a:extLst>
              </a:tr>
              <a:tr h="225326">
                <a:tc>
                  <a:txBody>
                    <a:bodyPr/>
                    <a:lstStyle/>
                    <a:p>
                      <a:pPr marL="0" indent="0"/>
                      <a:r>
                        <a:rPr lang="en-US" sz="1250" b="1" i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Median follow-up, weeks (range)</a:t>
                      </a:r>
                    </a:p>
                  </a:txBody>
                  <a:tcPr marL="121920" marR="121920" marT="24384" marB="2438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26.3 (3.3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–69.1)</a:t>
                      </a:r>
                      <a:endParaRPr lang="en-US" sz="12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16.9 (2.4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65.4)</a:t>
                      </a: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24.6 (2.4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–69.1)</a:t>
                      </a:r>
                      <a:endParaRPr lang="en-US" sz="12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24384" marB="24384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575921"/>
                  </a:ext>
                </a:extLst>
              </a:tr>
            </a:tbl>
          </a:graphicData>
        </a:graphic>
      </p:graphicFrame>
      <p:sp>
        <p:nvSpPr>
          <p:cNvPr id="3" name="TextBox 5">
            <a:extLst>
              <a:ext uri="{FF2B5EF4-FFF2-40B4-BE49-F238E27FC236}">
                <a16:creationId xmlns:a16="http://schemas.microsoft.com/office/drawing/2014/main" id="{7307CBD7-7C9E-245B-E374-6E3E7C1B1994}"/>
              </a:ext>
            </a:extLst>
          </p:cNvPr>
          <p:cNvSpPr txBox="1"/>
          <p:nvPr/>
        </p:nvSpPr>
        <p:spPr>
          <a:xfrm>
            <a:off x="609791" y="6543214"/>
            <a:ext cx="10972418" cy="21544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Data cutoff: Sep 24, 2025. ECOG PS, Eastern Cooperative Oncology Group performance status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192ADBB-1403-2A35-F1A9-E8D97BD9C763}"/>
              </a:ext>
            </a:extLst>
          </p:cNvPr>
          <p:cNvSpPr txBox="1">
            <a:spLocks/>
          </p:cNvSpPr>
          <p:nvPr/>
        </p:nvSpPr>
        <p:spPr>
          <a:xfrm>
            <a:off x="609600" y="285085"/>
            <a:ext cx="10972800" cy="713539"/>
          </a:xfrm>
          <a:prstGeom prst="rect">
            <a:avLst/>
          </a:prstGeom>
        </p:spPr>
        <p:txBody>
          <a:bodyPr lIns="1219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Baseline Characteristics and Disposition: R/R AML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558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DCC20-21B8-54AE-3D6C-62B80B98D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17C66-2C36-7686-F9CB-93F73BA02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77054"/>
            <a:ext cx="10972800" cy="713539"/>
          </a:xfrm>
        </p:spPr>
        <p:txBody>
          <a:bodyPr/>
          <a:lstStyle/>
          <a:p>
            <a:r>
              <a:rPr lang="en-US" sz="1800" b="1">
                <a:solidFill>
                  <a:srgbClr val="0070C0"/>
                </a:solidFill>
              </a:rPr>
              <a:t>TEAEs in ≥25% of All Patients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A306CBB-B789-895E-E5F7-D3617F371A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5448929"/>
              </p:ext>
            </p:extLst>
          </p:nvPr>
        </p:nvGraphicFramePr>
        <p:xfrm>
          <a:off x="608542" y="1217347"/>
          <a:ext cx="10963655" cy="4408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5456">
                  <a:extLst>
                    <a:ext uri="{9D8B030D-6E8A-4147-A177-3AD203B41FA5}">
                      <a16:colId xmlns:a16="http://schemas.microsoft.com/office/drawing/2014/main" val="1213148555"/>
                    </a:ext>
                  </a:extLst>
                </a:gridCol>
                <a:gridCol w="1947672">
                  <a:extLst>
                    <a:ext uri="{9D8B030D-6E8A-4147-A177-3AD203B41FA5}">
                      <a16:colId xmlns:a16="http://schemas.microsoft.com/office/drawing/2014/main" val="1327705275"/>
                    </a:ext>
                  </a:extLst>
                </a:gridCol>
                <a:gridCol w="1947672">
                  <a:extLst>
                    <a:ext uri="{9D8B030D-6E8A-4147-A177-3AD203B41FA5}">
                      <a16:colId xmlns:a16="http://schemas.microsoft.com/office/drawing/2014/main" val="816178943"/>
                    </a:ext>
                  </a:extLst>
                </a:gridCol>
                <a:gridCol w="1947672">
                  <a:extLst>
                    <a:ext uri="{9D8B030D-6E8A-4147-A177-3AD203B41FA5}">
                      <a16:colId xmlns:a16="http://schemas.microsoft.com/office/drawing/2014/main" val="1788979492"/>
                    </a:ext>
                  </a:extLst>
                </a:gridCol>
                <a:gridCol w="2615183">
                  <a:extLst>
                    <a:ext uri="{9D8B030D-6E8A-4147-A177-3AD203B41FA5}">
                      <a16:colId xmlns:a16="http://schemas.microsoft.com/office/drawing/2014/main" val="28935754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50">
                        <a:latin typeface="Arial"/>
                        <a:cs typeface="Arial"/>
                      </a:endParaRP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50" b="1" kern="12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All TEAEs</a:t>
                      </a:r>
                    </a:p>
                  </a:txBody>
                  <a:tcPr marL="121920" marR="121920" marT="36576" marB="36576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36576" marB="36576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36576" marB="36576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Ziftomenib-Related TEAEs</a:t>
                      </a:r>
                    </a:p>
                  </a:txBody>
                  <a:tcPr marL="121920" marR="121920" marT="36576" marB="36576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36133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 (%)</a:t>
                      </a:r>
                    </a:p>
                  </a:txBody>
                  <a:tcPr marL="121920" marR="121920" marT="36576" marB="36576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NPM1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-m, </a:t>
                      </a:r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600 mg</a:t>
                      </a:r>
                    </a:p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(N=51)</a:t>
                      </a:r>
                    </a:p>
                  </a:txBody>
                  <a:tcPr marL="121920" marR="121920" marT="36576" marB="36576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KMT2A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-r, </a:t>
                      </a:r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600 mg</a:t>
                      </a:r>
                    </a:p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(N=32)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All Patients, 600 mg</a:t>
                      </a:r>
                    </a:p>
                    <a:p>
                      <a:pPr algn="ctr"/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(N=83)</a:t>
                      </a:r>
                    </a:p>
                  </a:txBody>
                  <a:tcPr marL="121920" marR="121920" marT="36576" marB="36576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All Patients, 600 mg</a:t>
                      </a:r>
                    </a:p>
                    <a:p>
                      <a:pPr algn="ctr"/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(N=83)</a:t>
                      </a:r>
                      <a:endParaRPr lang="en-US" sz="1250" b="1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36576" marB="36576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8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Any grade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49 (96)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32 (100)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81 (98)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48 (58)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980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Nausea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19 (37)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 (47)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34 (41)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 (16)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1952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609585" rtl="0" eaLnBrk="1" latinLnBrk="0" hangingPunct="1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Fatigue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 (49)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 (19)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31 (37)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12 (15)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62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609585" rtl="0" eaLnBrk="1" latinLnBrk="0" hangingPunct="1"/>
                      <a:r>
                        <a:rPr lang="en-US" sz="1250" kern="120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Thrombocytopenia</a:t>
                      </a:r>
                      <a:r>
                        <a:rPr lang="en-US" sz="1250" kern="1200" baseline="3000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a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16 (31)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14 (44)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30 (36)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 (10)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54348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indent="0" algn="l" defTabSz="609585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Febrile neutropenia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14 (28)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 (41)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27 (33)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 (10)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375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609585" rtl="0" eaLnBrk="1" latinLnBrk="0" hangingPunct="1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Diarrhea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17(33)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 (28)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26 (31)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(4)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31030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609585" rtl="0" eaLnBrk="1" latinLnBrk="0" hangingPunct="1"/>
                      <a:r>
                        <a:rPr lang="en-US" sz="1250" kern="120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Leukopenia</a:t>
                      </a:r>
                      <a:r>
                        <a:rPr lang="en-US" sz="1250" kern="1200" baseline="3000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b</a:t>
                      </a:r>
                      <a:endParaRPr lang="en-US" sz="1250" kern="1200" baseline="3000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18 (35)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 (25)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26 (31)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7 (8)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4817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609585" rtl="0" eaLnBrk="1" latinLnBrk="0" hangingPunct="1"/>
                      <a:r>
                        <a:rPr lang="en-US" sz="1250" kern="120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Neutropenia</a:t>
                      </a:r>
                      <a:r>
                        <a:rPr lang="en-US" sz="1250" kern="1200" baseline="3000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c</a:t>
                      </a:r>
                      <a:endParaRPr lang="en-US" sz="1250" kern="1200" baseline="3000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14 (28)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12 (38)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26 (31)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 (10)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521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609585" rtl="0" eaLnBrk="1" latinLnBrk="0" hangingPunct="1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Vomiting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14 (28)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11 (34)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 (30)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 (11)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37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609585" rtl="0" eaLnBrk="1" latinLnBrk="0" hangingPunct="1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Anemia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11 (22)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 (41)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24 (29)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 (10)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8442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609585" rtl="0" eaLnBrk="1" latinLnBrk="0" hangingPunct="1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Constipation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16 (31)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7 (22)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23 (28)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 (5)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157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609585" rtl="0" eaLnBrk="1" latinLnBrk="0" hangingPunct="1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Pruritus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17 (33)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 (19)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23 (28)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12 (15)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9941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609585" rtl="0" eaLnBrk="1" latinLnBrk="0" hangingPunct="1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Decreased appetite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14 (28)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7 (22)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21 (25)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 (7)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1074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609585" rtl="0" eaLnBrk="1" latinLnBrk="0" hangingPunct="1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Hypokalemia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 (20)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11 (34)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21 (25)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98625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691B278-066F-0685-65CA-88A6368A9960}"/>
              </a:ext>
            </a:extLst>
          </p:cNvPr>
          <p:cNvSpPr txBox="1"/>
          <p:nvPr/>
        </p:nvSpPr>
        <p:spPr>
          <a:xfrm>
            <a:off x="603250" y="6402769"/>
            <a:ext cx="10980551" cy="36420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a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Includes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platelet count decreased and thrombocytopenia. </a:t>
            </a: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b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Includes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white blood cell count decreased and leukopenia. </a:t>
            </a: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c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Includes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neutrophil count decreased and neutropenia</a:t>
            </a:r>
            <a:endParaRPr lang="en-GB" sz="800">
              <a:solidFill>
                <a:srgbClr val="414141"/>
              </a:solidFill>
              <a:latin typeface="Arial" panose="020B0604020202020204" pitchFamily="34" charset="0"/>
            </a:endParaRPr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Data cutoff: Sep 24, 2025. TEAE, treatment-emergent adverse event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3A0814-68A6-B354-C1F0-FF07E5107ADA}"/>
              </a:ext>
            </a:extLst>
          </p:cNvPr>
          <p:cNvSpPr txBox="1">
            <a:spLocks/>
          </p:cNvSpPr>
          <p:nvPr/>
        </p:nvSpPr>
        <p:spPr>
          <a:xfrm>
            <a:off x="609600" y="285085"/>
            <a:ext cx="10972800" cy="713539"/>
          </a:xfrm>
          <a:prstGeom prst="rect">
            <a:avLst/>
          </a:prstGeom>
        </p:spPr>
        <p:txBody>
          <a:bodyPr lIns="457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Safety and Tolerability of Ziftomenib with Ven/Aza: R/R AML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29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D2CB2-C87F-7184-0C6B-A9B5E0C27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2E5D2A1-7AA0-C1F1-E9D6-820197308E12}"/>
              </a:ext>
            </a:extLst>
          </p:cNvPr>
          <p:cNvSpPr/>
          <p:nvPr/>
        </p:nvSpPr>
        <p:spPr>
          <a:xfrm>
            <a:off x="0" y="4316466"/>
            <a:ext cx="12192000" cy="1917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F9DC7C-57E7-9667-D7E1-307FD9523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542" y="768212"/>
            <a:ext cx="10981403" cy="405839"/>
          </a:xfrm>
        </p:spPr>
        <p:txBody>
          <a:bodyPr/>
          <a:lstStyle/>
          <a:p>
            <a:r>
              <a:rPr lang="en-US" sz="1800" b="1">
                <a:solidFill>
                  <a:srgbClr val="0070C0"/>
                </a:solidFill>
              </a:rPr>
              <a:t>Grade ≥3 TEAEs in ≥10% of All Patients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1E0D61DB-ED9C-15D6-59F5-D37495F1052D}"/>
              </a:ext>
            </a:extLst>
          </p:cNvPr>
          <p:cNvSpPr txBox="1">
            <a:spLocks/>
          </p:cNvSpPr>
          <p:nvPr/>
        </p:nvSpPr>
        <p:spPr>
          <a:xfrm>
            <a:off x="608542" y="4900315"/>
            <a:ext cx="11104681" cy="132695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457189" indent="-457189" algn="l" defTabSz="609585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Geneva" pitchFamily="37" charset="-128"/>
                <a:cs typeface="Geneva" pitchFamily="37" charset="-128"/>
              </a:defRPr>
            </a:lvl1pPr>
            <a:lvl2pPr marL="990575" indent="-380990" algn="l" defTabSz="609585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2pPr>
            <a:lvl3pPr marL="1523962" indent="-304792" algn="l" defTabSz="609585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3pPr>
            <a:lvl4pPr marL="2133547" indent="-304792" algn="l" defTabSz="609585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4pPr>
            <a:lvl5pPr marL="2743131" indent="-304792" algn="l" defTabSz="609585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6565" indent="-456565">
              <a:spcBef>
                <a:spcPts val="600"/>
              </a:spcBef>
            </a:pPr>
            <a:r>
              <a:rPr lang="en-US" sz="1500">
                <a:latin typeface="Arial"/>
                <a:ea typeface="Geneva"/>
                <a:cs typeface="Arial"/>
              </a:rPr>
              <a:t>No </a:t>
            </a:r>
            <a:r>
              <a:rPr lang="en-US" sz="1500" err="1">
                <a:latin typeface="Arial"/>
                <a:ea typeface="Geneva"/>
                <a:cs typeface="Arial"/>
              </a:rPr>
              <a:t>ziftomenib</a:t>
            </a:r>
            <a:r>
              <a:rPr lang="en-US" sz="1500">
                <a:latin typeface="Arial"/>
                <a:ea typeface="Geneva"/>
                <a:cs typeface="Arial"/>
              </a:rPr>
              <a:t>-related QTc prolongation was reported with the combination</a:t>
            </a:r>
          </a:p>
          <a:p>
            <a:pPr marL="456565" indent="-456565">
              <a:spcBef>
                <a:spcPts val="600"/>
              </a:spcBef>
            </a:pPr>
            <a:r>
              <a:rPr lang="en-US" sz="1500">
                <a:latin typeface="Arial"/>
                <a:ea typeface="Geneva"/>
                <a:cs typeface="Arial"/>
              </a:rPr>
              <a:t>2 (2%) patients discontinued due to </a:t>
            </a:r>
            <a:r>
              <a:rPr lang="en-US" sz="1500" err="1">
                <a:latin typeface="Arial"/>
                <a:ea typeface="Geneva"/>
                <a:cs typeface="Arial"/>
              </a:rPr>
              <a:t>ziftomenib</a:t>
            </a:r>
            <a:r>
              <a:rPr lang="en-US" sz="1500">
                <a:latin typeface="Arial"/>
                <a:ea typeface="Geneva"/>
                <a:cs typeface="Arial"/>
              </a:rPr>
              <a:t>-related AEs (both </a:t>
            </a:r>
            <a:r>
              <a:rPr lang="en-US" sz="1500" i="1">
                <a:latin typeface="Arial"/>
                <a:ea typeface="Geneva"/>
                <a:cs typeface="Arial"/>
              </a:rPr>
              <a:t>KMT2A</a:t>
            </a:r>
            <a:r>
              <a:rPr lang="en-US" sz="1500">
                <a:latin typeface="Arial"/>
                <a:ea typeface="Geneva"/>
                <a:cs typeface="Arial"/>
              </a:rPr>
              <a:t>-r</a:t>
            </a:r>
            <a:r>
              <a:rPr lang="en-US" sz="1500" i="1">
                <a:latin typeface="Arial"/>
                <a:ea typeface="Geneva"/>
                <a:cs typeface="Arial"/>
              </a:rPr>
              <a:t>; </a:t>
            </a:r>
            <a:r>
              <a:rPr lang="en-US" sz="1500">
                <a:latin typeface="Arial"/>
                <a:ea typeface="Geneva"/>
                <a:cs typeface="Arial"/>
              </a:rPr>
              <a:t>grade 4 sepsis and grade 3 stomatitis)</a:t>
            </a:r>
          </a:p>
          <a:p>
            <a:pPr marL="456565" indent="-456565">
              <a:spcBef>
                <a:spcPts val="600"/>
              </a:spcBef>
            </a:pPr>
            <a:r>
              <a:rPr lang="en-US" sz="1500">
                <a:latin typeface="Arial"/>
                <a:ea typeface="Geneva"/>
                <a:cs typeface="Arial"/>
              </a:rPr>
              <a:t>1 (1%) differentiation syndrome (</a:t>
            </a:r>
            <a:r>
              <a:rPr lang="en-US" sz="1500" i="1">
                <a:latin typeface="Arial"/>
                <a:ea typeface="Geneva"/>
                <a:cs typeface="Arial"/>
              </a:rPr>
              <a:t>NPM1-</a:t>
            </a:r>
            <a:r>
              <a:rPr lang="en-US" sz="1500">
                <a:latin typeface="Arial"/>
                <a:ea typeface="Geneva"/>
                <a:cs typeface="Arial"/>
              </a:rPr>
              <a:t>m, grade 3) successfully resolved with protocol-specified mitigation and patient resumed </a:t>
            </a:r>
            <a:r>
              <a:rPr lang="en-US" sz="1500" err="1">
                <a:latin typeface="Arial"/>
                <a:ea typeface="Geneva"/>
                <a:cs typeface="Arial"/>
              </a:rPr>
              <a:t>ziftomenib</a:t>
            </a:r>
            <a:endParaRPr lang="en-US" sz="15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1725D6-D3AF-6C9B-A09F-C2410D74A8DC}"/>
              </a:ext>
            </a:extLst>
          </p:cNvPr>
          <p:cNvSpPr txBox="1"/>
          <p:nvPr/>
        </p:nvSpPr>
        <p:spPr>
          <a:xfrm>
            <a:off x="608542" y="4460019"/>
            <a:ext cx="9509176" cy="400111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 sz="2000"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defTabSz="914377" fontAlgn="auto"/>
            <a:r>
              <a:rPr lang="en-US" sz="1800" err="1">
                <a:solidFill>
                  <a:srgbClr val="0070C0"/>
                </a:solidFill>
                <a:latin typeface="Arial"/>
                <a:ea typeface="Geneva"/>
                <a:cs typeface="Arial"/>
              </a:rPr>
              <a:t>Ziftomenib</a:t>
            </a:r>
            <a:r>
              <a:rPr lang="en-US" sz="1800">
                <a:solidFill>
                  <a:srgbClr val="0070C0"/>
                </a:solidFill>
                <a:latin typeface="Arial"/>
                <a:ea typeface="Geneva"/>
                <a:cs typeface="Arial"/>
              </a:rPr>
              <a:t>-Related AEs of Interest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4DAF3A-2BC0-58AF-EF42-875F25275B65}"/>
              </a:ext>
            </a:extLst>
          </p:cNvPr>
          <p:cNvSpPr txBox="1"/>
          <p:nvPr/>
        </p:nvSpPr>
        <p:spPr>
          <a:xfrm>
            <a:off x="609600" y="6391567"/>
            <a:ext cx="10972800" cy="3770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77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a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Includes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platelet count decreased and thrombocytopenia.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b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Includes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white blood cell count decreased and leukopenia.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c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Includes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neutrophil count decreased and neutropenia</a:t>
            </a:r>
            <a:endParaRPr lang="en-US"/>
          </a:p>
          <a:p>
            <a:pPr defTabSz="914377" fontAlgn="auto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Data cutoff: Sep 24, 2025. 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QTc, corrected QT interval</a:t>
            </a:r>
            <a:endParaRPr lang="en-US" sz="800">
              <a:solidFill>
                <a:srgbClr val="41414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graphicFrame>
        <p:nvGraphicFramePr>
          <p:cNvPr id="13" name="Content Placeholder 3">
            <a:extLst>
              <a:ext uri="{FF2B5EF4-FFF2-40B4-BE49-F238E27FC236}">
                <a16:creationId xmlns:a16="http://schemas.microsoft.com/office/drawing/2014/main" id="{D1FE67D9-01D3-6E38-1F75-C0BBC7EE3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415536"/>
              </p:ext>
            </p:extLst>
          </p:nvPr>
        </p:nvGraphicFramePr>
        <p:xfrm>
          <a:off x="608542" y="1206408"/>
          <a:ext cx="10972793" cy="2879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640">
                  <a:extLst>
                    <a:ext uri="{9D8B030D-6E8A-4147-A177-3AD203B41FA5}">
                      <a16:colId xmlns:a16="http://schemas.microsoft.com/office/drawing/2014/main" val="1213148555"/>
                    </a:ext>
                  </a:extLst>
                </a:gridCol>
                <a:gridCol w="1950754">
                  <a:extLst>
                    <a:ext uri="{9D8B030D-6E8A-4147-A177-3AD203B41FA5}">
                      <a16:colId xmlns:a16="http://schemas.microsoft.com/office/drawing/2014/main" val="1327705275"/>
                    </a:ext>
                  </a:extLst>
                </a:gridCol>
                <a:gridCol w="1950754">
                  <a:extLst>
                    <a:ext uri="{9D8B030D-6E8A-4147-A177-3AD203B41FA5}">
                      <a16:colId xmlns:a16="http://schemas.microsoft.com/office/drawing/2014/main" val="816178943"/>
                    </a:ext>
                  </a:extLst>
                </a:gridCol>
                <a:gridCol w="1950754">
                  <a:extLst>
                    <a:ext uri="{9D8B030D-6E8A-4147-A177-3AD203B41FA5}">
                      <a16:colId xmlns:a16="http://schemas.microsoft.com/office/drawing/2014/main" val="1839928088"/>
                    </a:ext>
                  </a:extLst>
                </a:gridCol>
                <a:gridCol w="2611891">
                  <a:extLst>
                    <a:ext uri="{9D8B030D-6E8A-4147-A177-3AD203B41FA5}">
                      <a16:colId xmlns:a16="http://schemas.microsoft.com/office/drawing/2014/main" val="40627384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All Grade ≥3 TEAEs</a:t>
                      </a:r>
                    </a:p>
                  </a:txBody>
                  <a:tcPr marL="121920" marR="121920" marT="36576" marB="36576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b="1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50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Grade ≥3 </a:t>
                      </a:r>
                      <a:r>
                        <a:rPr lang="en-US" sz="1250" b="1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Ziftomenib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-Related TEAEs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522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 (%)</a:t>
                      </a:r>
                    </a:p>
                  </a:txBody>
                  <a:tcPr marL="121920" marR="121920" marT="36576" marB="36576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NPM1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-m, </a:t>
                      </a:r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600 mg</a:t>
                      </a:r>
                    </a:p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(N=51)</a:t>
                      </a:r>
                    </a:p>
                  </a:txBody>
                  <a:tcPr marL="121920" marR="121920" marT="36576" marB="36576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KMT2A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-r, </a:t>
                      </a:r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600 mg</a:t>
                      </a:r>
                    </a:p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(N=32)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All Patients, 600 mg</a:t>
                      </a:r>
                    </a:p>
                    <a:p>
                      <a:pPr algn="ctr"/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(N=83)</a:t>
                      </a:r>
                    </a:p>
                  </a:txBody>
                  <a:tcPr marL="121920" marR="121920" marT="36576" marB="36576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 b="1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All Patients, 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600 mg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(N=83)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8647"/>
                  </a:ext>
                </a:extLst>
              </a:tr>
              <a:tr h="2763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Grade ≥3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46 (90)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30 (94)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76 (92)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33 (40)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085571"/>
                  </a:ext>
                </a:extLst>
              </a:tr>
              <a:tr h="276351">
                <a:tc>
                  <a:txBody>
                    <a:bodyPr/>
                    <a:lstStyle/>
                    <a:p>
                      <a:r>
                        <a:rPr lang="en-US" sz="125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Thrombocytopenia</a:t>
                      </a:r>
                      <a:r>
                        <a:rPr lang="en-US" sz="1250" baseline="3000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lang="en-US" sz="1250" baseline="30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 (29)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 (41)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28 (34)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7 (8)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251091"/>
                  </a:ext>
                </a:extLst>
              </a:tr>
              <a:tr h="276352">
                <a:tc>
                  <a:txBody>
                    <a:bodyPr/>
                    <a:lstStyle/>
                    <a:p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Febrile neutropenia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14 (28)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12 (38)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26 (31)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 (10)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161992"/>
                  </a:ext>
                </a:extLst>
              </a:tr>
              <a:tr h="276352">
                <a:tc>
                  <a:txBody>
                    <a:bodyPr/>
                    <a:lstStyle/>
                    <a:p>
                      <a:r>
                        <a:rPr lang="en-US" sz="125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Leukopenia</a:t>
                      </a:r>
                      <a:r>
                        <a:rPr lang="en-US" sz="1250" baseline="3000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lang="en-US" sz="1250" baseline="30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18 (35)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 (25)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26 (31)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7 (8)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5726080"/>
                  </a:ext>
                </a:extLst>
              </a:tr>
              <a:tr h="276352">
                <a:tc>
                  <a:txBody>
                    <a:bodyPr/>
                    <a:lstStyle/>
                    <a:p>
                      <a:r>
                        <a:rPr lang="en-US" sz="125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Neutropenia</a:t>
                      </a:r>
                      <a:r>
                        <a:rPr lang="en-US" sz="1250" baseline="3000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lang="en-US" sz="1250" baseline="3000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14 (27)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12 (38)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26 (31)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 (10)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828663"/>
                  </a:ext>
                </a:extLst>
              </a:tr>
              <a:tr h="276352">
                <a:tc>
                  <a:txBody>
                    <a:bodyPr/>
                    <a:lstStyle/>
                    <a:p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Anemia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 (16)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 (28)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17 (21)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 (7)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062740"/>
                  </a:ext>
                </a:extLst>
              </a:tr>
              <a:tr h="276352">
                <a:tc>
                  <a:txBody>
                    <a:bodyPr/>
                    <a:lstStyle/>
                    <a:p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Sepsis</a:t>
                      </a:r>
                    </a:p>
                  </a:txBody>
                  <a:tcPr marL="121920" marR="121920" marT="36576" marB="36576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 (12)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 (19)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12 (15)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 (5)</a:t>
                      </a:r>
                    </a:p>
                  </a:txBody>
                  <a:tcPr marL="121920" marR="121920" marT="36576" marB="3657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749149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F992B42-A5F5-8E1E-0E5E-C9CAD386954F}"/>
              </a:ext>
            </a:extLst>
          </p:cNvPr>
          <p:cNvSpPr txBox="1">
            <a:spLocks/>
          </p:cNvSpPr>
          <p:nvPr/>
        </p:nvSpPr>
        <p:spPr>
          <a:xfrm>
            <a:off x="609600" y="285085"/>
            <a:ext cx="10972800" cy="713539"/>
          </a:xfrm>
          <a:prstGeom prst="rect">
            <a:avLst/>
          </a:prstGeom>
        </p:spPr>
        <p:txBody>
          <a:bodyPr lIns="457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Safety and Tolerability of Ziftomenib with Ven/Aza: R/R AML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68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68AC1-F2F5-E561-3612-C3BC22BEB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97DF0AD-5F3D-E9EE-D584-F9260F827C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817120"/>
              </p:ext>
            </p:extLst>
          </p:nvPr>
        </p:nvGraphicFramePr>
        <p:xfrm>
          <a:off x="608541" y="914400"/>
          <a:ext cx="10860646" cy="3934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2154">
                  <a:extLst>
                    <a:ext uri="{9D8B030D-6E8A-4147-A177-3AD203B41FA5}">
                      <a16:colId xmlns:a16="http://schemas.microsoft.com/office/drawing/2014/main" val="1213148555"/>
                    </a:ext>
                  </a:extLst>
                </a:gridCol>
                <a:gridCol w="2704246">
                  <a:extLst>
                    <a:ext uri="{9D8B030D-6E8A-4147-A177-3AD203B41FA5}">
                      <a16:colId xmlns:a16="http://schemas.microsoft.com/office/drawing/2014/main" val="1784332986"/>
                    </a:ext>
                  </a:extLst>
                </a:gridCol>
                <a:gridCol w="2704246">
                  <a:extLst>
                    <a:ext uri="{9D8B030D-6E8A-4147-A177-3AD203B41FA5}">
                      <a16:colId xmlns:a16="http://schemas.microsoft.com/office/drawing/2014/main" val="9937307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 (%)</a:t>
                      </a:r>
                    </a:p>
                  </a:txBody>
                  <a:tcPr marL="121920" marR="121920" marT="48768" marB="48768" anchor="b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NPM1</a:t>
                      </a:r>
                      <a:r>
                        <a:rPr lang="en-US" sz="125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-m, </a:t>
                      </a:r>
                      <a:r>
                        <a:rPr lang="en-US" sz="1250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600 mg</a:t>
                      </a:r>
                      <a:endParaRPr lang="en-US" sz="125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algn="ctr"/>
                      <a:r>
                        <a:rPr lang="en-US" sz="125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(N=48)</a:t>
                      </a:r>
                    </a:p>
                  </a:txBody>
                  <a:tcPr marL="121920" marR="121920" marT="48768" marB="4876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KMT2A</a:t>
                      </a:r>
                      <a:r>
                        <a:rPr lang="en-US" sz="125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-r, </a:t>
                      </a:r>
                      <a:r>
                        <a:rPr lang="en-US" sz="1250" i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600 mg</a:t>
                      </a:r>
                      <a:endParaRPr lang="en-US" sz="125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algn="ctr"/>
                      <a:r>
                        <a:rPr lang="en-US" sz="125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(N=32)</a:t>
                      </a:r>
                    </a:p>
                  </a:txBody>
                  <a:tcPr marL="121920" marR="121920" marT="48768" marB="4876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8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50" b="1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CRc</a:t>
                      </a:r>
                      <a:endParaRPr lang="en-US" sz="1250" b="1" strike="sngStrike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23 (48)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 (28)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3980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/>
                      <a:r>
                        <a:rPr lang="en-US" sz="1250" b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Median time to first </a:t>
                      </a:r>
                      <a:r>
                        <a:rPr lang="en-US" sz="1250" b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CRc</a:t>
                      </a:r>
                      <a:r>
                        <a:rPr lang="en-US" sz="1250" b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 weeks (range)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3.9 (2.7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15.6)</a:t>
                      </a:r>
                      <a:endParaRPr lang="en-US"/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4.0 (2.6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–18.9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495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5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ORR</a:t>
                      </a:r>
                      <a:endParaRPr lang="en-US" sz="1250" b="1" strike="sngStrike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31 (65)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 (41)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101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/>
                      <a:r>
                        <a:rPr lang="en-US" sz="1250" b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CR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 (27)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 (6)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382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457200" rtl="0" eaLnBrk="1" latinLnBrk="0" hangingPunct="1"/>
                      <a:r>
                        <a:rPr lang="en-US" sz="1250" b="0" kern="120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CRh</a:t>
                      </a:r>
                      <a:endParaRPr lang="en-US" sz="125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 (13)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(16)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621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457200" rtl="0" eaLnBrk="1" latinLnBrk="0" hangingPunct="1"/>
                      <a:r>
                        <a:rPr lang="en-US" sz="1250" b="0" kern="120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CRi</a:t>
                      </a:r>
                      <a:endParaRPr lang="en-US" sz="125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 (8)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 (6)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9057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457200" rtl="0" eaLnBrk="1" latinLnBrk="0" hangingPunct="1"/>
                      <a:r>
                        <a:rPr lang="en-US" sz="1250" b="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MLFS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7 (15)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 (13)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8006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457200" rtl="0" eaLnBrk="1" latinLnBrk="0" hangingPunct="1"/>
                      <a:r>
                        <a:rPr lang="en-US" sz="1250" b="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PR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(2)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5422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250" b="1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NR</a:t>
                      </a:r>
                      <a:endParaRPr lang="en-US" sz="1250" b="1" strike="sngStrike" kern="120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 (27)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17 (53)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6378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250" b="1" kern="120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</a:t>
                      </a:r>
                      <a:r>
                        <a:rPr lang="en-US" sz="1250" b="1" kern="1200" baseline="3000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  <a:endParaRPr lang="en-US" sz="1250" b="1" strike="sngStrike" kern="1200" baseline="30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 (8)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 (6)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132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5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MRD negativity rate</a:t>
                      </a:r>
                      <a:r>
                        <a:rPr lang="en-US" sz="1250" b="1" baseline="300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lang="en-US" sz="125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 n/N (%)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12/20 (60)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3/7 (43)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31590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Median time to first MRD negativity, weeks (range)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8.8 (2.9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–21.4)</a:t>
                      </a:r>
                      <a:endParaRPr lang="en-US" sz="12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48768" marB="48768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8.1 (7.7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18.9)</a:t>
                      </a:r>
                    </a:p>
                  </a:txBody>
                  <a:tcPr marL="121920" marR="121920" marT="48768" marB="48768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215541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BB4B533-3A82-79B1-EF2F-07BBA9AE62C4}"/>
              </a:ext>
            </a:extLst>
          </p:cNvPr>
          <p:cNvSpPr txBox="1"/>
          <p:nvPr/>
        </p:nvSpPr>
        <p:spPr>
          <a:xfrm>
            <a:off x="580768" y="5129858"/>
            <a:ext cx="1105288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>
                <a:latin typeface="Arial"/>
                <a:ea typeface="Geneva"/>
              </a:rPr>
              <a:t>For </a:t>
            </a:r>
            <a:r>
              <a:rPr lang="en-US" sz="1600" i="1">
                <a:latin typeface="Arial"/>
                <a:ea typeface="Geneva"/>
              </a:rPr>
              <a:t>NPM1</a:t>
            </a:r>
            <a:r>
              <a:rPr lang="en-US" sz="1600">
                <a:latin typeface="Arial"/>
                <a:ea typeface="Geneva"/>
              </a:rPr>
              <a:t>-m, CR/</a:t>
            </a:r>
            <a:r>
              <a:rPr lang="en-US" sz="1600" err="1">
                <a:latin typeface="Arial"/>
                <a:ea typeface="Geneva"/>
              </a:rPr>
              <a:t>CRh</a:t>
            </a:r>
            <a:r>
              <a:rPr lang="en-US" sz="1600">
                <a:latin typeface="Arial"/>
                <a:ea typeface="Geneva"/>
              </a:rPr>
              <a:t> rates were 46% (13/28), 42% (5/12), and 14% (1/7) for patients with 1, 2, and ≥3 prior lines of therapy, respectively</a:t>
            </a:r>
            <a:endParaRPr lang="en-US" sz="1600" baseline="30000">
              <a:cs typeface="Arial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79D645AA-8408-CE4D-FDBD-BF1C7EC702FA}"/>
              </a:ext>
            </a:extLst>
          </p:cNvPr>
          <p:cNvSpPr txBox="1"/>
          <p:nvPr/>
        </p:nvSpPr>
        <p:spPr>
          <a:xfrm>
            <a:off x="622862" y="6230698"/>
            <a:ext cx="10968692" cy="5129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a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In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patients with ≥1 response assessment or had died. </a:t>
            </a: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b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Not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evaluable (1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</a:rPr>
              <a:t>NPM1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-m) or not done (3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</a:rPr>
              <a:t>NPM1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-m, 2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</a:rPr>
              <a:t>KMT2A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-r). </a:t>
            </a: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c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Locally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assessed among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CRc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responders (NGS, RT-qPCR, FISH, flow cytometry) </a:t>
            </a:r>
            <a:endParaRPr lang="en-US"/>
          </a:p>
          <a:p>
            <a:pPr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Data cutoff: Sep 24, 2025. CR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CRh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CRi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complete remission with full / partial / incomplete hematologic recovery;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CRc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composite complete remission; MLFS, morphologic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leukemia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-free state; MRD, measurable residual disease; </a:t>
            </a:r>
          </a:p>
          <a:p>
            <a:pPr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NE, not evaluable; NR, no response; ORR, objective response rate; PR, partial response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890C469-7D8A-3454-3BA1-D512AC939340}"/>
              </a:ext>
            </a:extLst>
          </p:cNvPr>
          <p:cNvSpPr txBox="1">
            <a:spLocks/>
          </p:cNvSpPr>
          <p:nvPr/>
        </p:nvSpPr>
        <p:spPr>
          <a:xfrm>
            <a:off x="609600" y="285085"/>
            <a:ext cx="10972800" cy="713539"/>
          </a:xfrm>
          <a:prstGeom prst="rect">
            <a:avLst/>
          </a:prstGeom>
        </p:spPr>
        <p:txBody>
          <a:bodyPr lIns="457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Clinical </a:t>
            </a:r>
            <a:r>
              <a:rPr lang="en-US" sz="2400" b="1" err="1">
                <a:ea typeface="Geneva"/>
              </a:rPr>
              <a:t>Activity</a:t>
            </a:r>
            <a:r>
              <a:rPr lang="en-US" sz="2400" b="1" baseline="30000" err="1">
                <a:ea typeface="Geneva"/>
              </a:rPr>
              <a:t>a</a:t>
            </a:r>
            <a:r>
              <a:rPr lang="en-US" sz="2400" b="1">
                <a:ea typeface="Geneva"/>
              </a:rPr>
              <a:t> of Ziftomenib with Ven/Aza: R/R AML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259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19622-B340-55BB-BA07-B26890BA7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930A30-1640-8D68-5527-35D123B1ED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070020"/>
              </p:ext>
            </p:extLst>
          </p:nvPr>
        </p:nvGraphicFramePr>
        <p:xfrm>
          <a:off x="562898" y="914400"/>
          <a:ext cx="10972797" cy="4223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553">
                  <a:extLst>
                    <a:ext uri="{9D8B030D-6E8A-4147-A177-3AD203B41FA5}">
                      <a16:colId xmlns:a16="http://schemas.microsoft.com/office/drawing/2014/main" val="1213148555"/>
                    </a:ext>
                  </a:extLst>
                </a:gridCol>
                <a:gridCol w="1707311">
                  <a:extLst>
                    <a:ext uri="{9D8B030D-6E8A-4147-A177-3AD203B41FA5}">
                      <a16:colId xmlns:a16="http://schemas.microsoft.com/office/drawing/2014/main" val="565702997"/>
                    </a:ext>
                  </a:extLst>
                </a:gridCol>
                <a:gridCol w="1707311">
                  <a:extLst>
                    <a:ext uri="{9D8B030D-6E8A-4147-A177-3AD203B41FA5}">
                      <a16:colId xmlns:a16="http://schemas.microsoft.com/office/drawing/2014/main" val="1784332986"/>
                    </a:ext>
                  </a:extLst>
                </a:gridCol>
                <a:gridCol w="1707311">
                  <a:extLst>
                    <a:ext uri="{9D8B030D-6E8A-4147-A177-3AD203B41FA5}">
                      <a16:colId xmlns:a16="http://schemas.microsoft.com/office/drawing/2014/main" val="993730786"/>
                    </a:ext>
                  </a:extLst>
                </a:gridCol>
                <a:gridCol w="1707311">
                  <a:extLst>
                    <a:ext uri="{9D8B030D-6E8A-4147-A177-3AD203B41FA5}">
                      <a16:colId xmlns:a16="http://schemas.microsoft.com/office/drawing/2014/main" val="31356454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No Prior Ven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5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Prior Ven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576" marB="36576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012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 (%)</a:t>
                      </a:r>
                    </a:p>
                  </a:txBody>
                  <a:tcPr marL="121920" marR="121920" marT="48768" marB="48768" anchor="b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NPM1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-m, 600 mg</a:t>
                      </a:r>
                    </a:p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(N=23)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KMT2A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-r, 600 mg</a:t>
                      </a:r>
                    </a:p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(N=10)</a:t>
                      </a:r>
                    </a:p>
                  </a:txBody>
                  <a:tcPr marL="121920" marR="121920" marT="48768" marB="4876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NPM1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-m, 600 mg</a:t>
                      </a:r>
                    </a:p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(N=25)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 i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KMT2A</a:t>
                      </a:r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-r, 600 mg</a:t>
                      </a:r>
                    </a:p>
                    <a:p>
                      <a:pPr algn="ctr"/>
                      <a:r>
                        <a:rPr lang="en-US" sz="125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(N=22)</a:t>
                      </a:r>
                    </a:p>
                  </a:txBody>
                  <a:tcPr marL="121920" marR="121920" marT="48768" marB="48768">
                    <a:lnL w="12700" cmpd="sng">
                      <a:noFill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8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50" b="1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CRc</a:t>
                      </a:r>
                      <a:endParaRPr lang="en-US" sz="1250" b="1" strike="sngStrike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16 (70)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6 (60)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7 (28)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3 (14)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3980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/>
                      <a:r>
                        <a:rPr lang="en-US" sz="1250" b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Median time to first CRc, weeks (range)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3.8 (2.7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15.6)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3.4 (2.6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15.1)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4.3 (2.9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14.3)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9.3 (7.7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18.9)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495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5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ORR</a:t>
                      </a:r>
                      <a:endParaRPr lang="en-US" sz="1250" b="1" strike="sngStrike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19 (83)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7 (70)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12 (48)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6 (27)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101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/>
                      <a:r>
                        <a:rPr lang="en-US" sz="1250" b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CR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10 (44)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2 (20)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3 (12)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382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457200" rtl="0" eaLnBrk="1" latinLnBrk="0" hangingPunct="1"/>
                      <a:r>
                        <a:rPr lang="en-US" sz="1250" b="0" kern="120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CRh</a:t>
                      </a:r>
                      <a:endParaRPr lang="en-US" sz="125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4 (17)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3 (30)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2 (8)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2 (9)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621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457200" rtl="0" eaLnBrk="1" latinLnBrk="0" hangingPunct="1"/>
                      <a:r>
                        <a:rPr lang="en-US" sz="1250" b="0" kern="120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CRi</a:t>
                      </a:r>
                      <a:endParaRPr lang="en-US" sz="125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2 (9)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1 (10)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2 (8)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1 (5)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9057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457200" rtl="0" eaLnBrk="1" latinLnBrk="0" hangingPunct="1"/>
                      <a:r>
                        <a:rPr lang="en-US" sz="1250" b="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MLFS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3 (13)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1 (10)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4 (16)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3 (14)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8006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 algn="l" defTabSz="457200" rtl="0" eaLnBrk="1" latinLnBrk="0" hangingPunct="1"/>
                      <a:r>
                        <a:rPr lang="en-US" sz="1250" b="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PR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1 (4)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5422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250" b="1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NR</a:t>
                      </a:r>
                      <a:endParaRPr lang="en-US" sz="1250" b="1" strike="sngStrike" kern="120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4 (17)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3 (30)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9 (36)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14 (64)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6378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250" b="1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NE</a:t>
                      </a:r>
                      <a:endParaRPr lang="en-US" sz="1250" b="1" strike="sngStrike" kern="120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4 (16)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2 (9)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132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5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MRD negativity rate</a:t>
                      </a:r>
                      <a:r>
                        <a:rPr lang="en-US" sz="1250" b="1" baseline="300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lang="en-US" sz="125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 n/N (%)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7/13 (54)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1/4 (25)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5/7 (71)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>
                          <a:latin typeface="Arial"/>
                          <a:cs typeface="Arial"/>
                        </a:rPr>
                        <a:t>2/3 (67)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8243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1440"/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Time to first MRD negativity, median (range), weeks</a:t>
                      </a:r>
                    </a:p>
                  </a:txBody>
                  <a:tcPr marL="121920" marR="121920" marT="48768" marB="48768">
                    <a:lnL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11.7 (3.1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16.6)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8.1 (8.1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–8.1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3.0 (2.9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–21.4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)</a:t>
                      </a:r>
                    </a:p>
                  </a:txBody>
                  <a:tcPr marL="121920" marR="121920" marT="48768" marB="48768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13.3 (7.7</a:t>
                      </a:r>
                      <a:r>
                        <a:rPr lang="en-US" sz="125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–</a:t>
                      </a:r>
                      <a:r>
                        <a:rPr lang="en-US" sz="125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18.9)</a:t>
                      </a:r>
                    </a:p>
                  </a:txBody>
                  <a:tcPr marL="121920" marR="121920" marT="48768" marB="4876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08728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2F22643-B3FA-6789-B16B-1A90DD1AD90F}"/>
              </a:ext>
            </a:extLst>
          </p:cNvPr>
          <p:cNvSpPr txBox="1"/>
          <p:nvPr/>
        </p:nvSpPr>
        <p:spPr>
          <a:xfrm>
            <a:off x="603125" y="6194858"/>
            <a:ext cx="10979275" cy="5129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a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In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patients with ≥1 response assessment or had died. </a:t>
            </a: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b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Locally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assessed among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CRc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responders</a:t>
            </a:r>
            <a:endParaRPr lang="en-US"/>
          </a:p>
          <a:p>
            <a:pPr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Data cutoff: Sep 24, 2025. CR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CRh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CRi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complete remission with full / partial / incomplete hematologic recovery;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CRc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composite complete remission; MLFS, morphologic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leukemia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-free state; MRD, measurable residual disease; </a:t>
            </a:r>
          </a:p>
          <a:p>
            <a:pPr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NE, not evaluable; NR, no response; ORR, objective response rate; PR, partial response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3802080-7913-4E55-20A3-446A6F355A0C}"/>
              </a:ext>
            </a:extLst>
          </p:cNvPr>
          <p:cNvSpPr txBox="1">
            <a:spLocks/>
          </p:cNvSpPr>
          <p:nvPr/>
        </p:nvSpPr>
        <p:spPr>
          <a:xfrm>
            <a:off x="609600" y="285085"/>
            <a:ext cx="10972800" cy="713539"/>
          </a:xfrm>
          <a:prstGeom prst="rect">
            <a:avLst/>
          </a:prstGeom>
        </p:spPr>
        <p:txBody>
          <a:bodyPr lIns="45720" tIns="60960" rIns="121920" bIns="60960" anchor="t"/>
          <a:lstStyle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609585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1219170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828754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2438339" algn="l" defTabSz="609585" rtl="0" fontAlgn="base">
              <a:spcBef>
                <a:spcPct val="0"/>
              </a:spcBef>
              <a:spcAft>
                <a:spcPct val="0"/>
              </a:spcAft>
              <a:defRPr sz="4267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Clinical </a:t>
            </a:r>
            <a:r>
              <a:rPr lang="en-US" sz="2400" b="1" err="1">
                <a:ea typeface="Geneva"/>
              </a:rPr>
              <a:t>Activity</a:t>
            </a:r>
            <a:r>
              <a:rPr lang="en-US" sz="2400" b="1" baseline="30000" err="1">
                <a:ea typeface="Geneva"/>
              </a:rPr>
              <a:t>a</a:t>
            </a:r>
            <a:r>
              <a:rPr lang="en-US" sz="2400" b="1">
                <a:ea typeface="Geneva"/>
              </a:rPr>
              <a:t> by Prior Venetoclax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188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NCEH_ATSDR_combined">
  <a:themeElements>
    <a:clrScheme name="Custom 11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b46f5ce-3670-4278-82af-d990ac85854f" xsi:nil="true"/>
    <lcf76f155ced4ddcb4097134ff3c332f xmlns="bd94056a-3249-4434-b233-1e9522deaab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68FD46F9E31B4A8819A7271C3EAEB0" ma:contentTypeVersion="12" ma:contentTypeDescription="Create a new document." ma:contentTypeScope="" ma:versionID="d2468fabaabaaa63d23cf01e623b7aed">
  <xsd:schema xmlns:xsd="http://www.w3.org/2001/XMLSchema" xmlns:xs="http://www.w3.org/2001/XMLSchema" xmlns:p="http://schemas.microsoft.com/office/2006/metadata/properties" xmlns:ns2="bd94056a-3249-4434-b233-1e9522deaabf" xmlns:ns3="6b46f5ce-3670-4278-82af-d990ac85854f" targetNamespace="http://schemas.microsoft.com/office/2006/metadata/properties" ma:root="true" ma:fieldsID="78ef7a9dcd7eee22bbd20f9995602939" ns2:_="" ns3:_="">
    <xsd:import namespace="bd94056a-3249-4434-b233-1e9522deaabf"/>
    <xsd:import namespace="6b46f5ce-3670-4278-82af-d990ac8585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94056a-3249-4434-b233-1e9522deaa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5ecab69-5a8d-434c-ba3d-b67f2284de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46f5ce-3670-4278-82af-d990ac85854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5033f55-5f12-43b1-b37c-df63b638c2b5}" ma:internalName="TaxCatchAll" ma:showField="CatchAllData" ma:web="6b46f5ce-3670-4278-82af-d990ac8585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970B7EA5-3A0D-4427-B3A8-72663A9808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C530F2-9F99-4AAF-864C-1D493DDA5D25}">
  <ds:schemaRefs>
    <ds:schemaRef ds:uri="http://purl.org/dc/dcmitype/"/>
    <ds:schemaRef ds:uri="6b46f5ce-3670-4278-82af-d990ac85854f"/>
    <ds:schemaRef ds:uri="http://purl.org/dc/terms/"/>
    <ds:schemaRef ds:uri="http://schemas.microsoft.com/office/2006/metadata/properties"/>
    <ds:schemaRef ds:uri="http://purl.org/dc/elements/1.1/"/>
    <ds:schemaRef ds:uri="bd94056a-3249-4434-b233-1e9522deaabf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D91E381-1E60-410F-A2E9-987F414B0EBD}">
  <ds:schemaRefs>
    <ds:schemaRef ds:uri="6b46f5ce-3670-4278-82af-d990ac85854f"/>
    <ds:schemaRef ds:uri="bd94056a-3249-4434-b233-1e9522deaab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CD53A5FE-0CFB-4783-95F1-C2557943C20C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3824</Words>
  <Application>Microsoft Office PowerPoint</Application>
  <PresentationFormat>Widescreen</PresentationFormat>
  <Paragraphs>477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Arial</vt:lpstr>
      <vt:lpstr>Calibri</vt:lpstr>
      <vt:lpstr>Courier New</vt:lpstr>
      <vt:lpstr>Geneva</vt:lpstr>
      <vt:lpstr>Helvetica Neue</vt:lpstr>
      <vt:lpstr>Helvetica Neue Medium</vt:lpstr>
      <vt:lpstr>Myriad Web Pro</vt:lpstr>
      <vt:lpstr>Times New Roman</vt:lpstr>
      <vt:lpstr>Verdana</vt:lpstr>
      <vt:lpstr>Wingdings</vt:lpstr>
      <vt:lpstr>Office Theme</vt:lpstr>
      <vt:lpstr>1_NCEH_ATSDR_combined</vt:lpstr>
      <vt:lpstr>1_Office Theme</vt:lpstr>
      <vt:lpstr>21_BasicWhite</vt:lpstr>
      <vt:lpstr>Ziftomenib in Combination with Venetoclax and Azacitidine in Relapsed/Refractory NPM1-m or KMT2A-r Acute Myeloid Leukemia:  Updated Phase 1a/b Safety and Clinical Activity Results from KOMET-007 </vt:lpstr>
      <vt:lpstr>Ziftomenib Targets the Menin Pathway, a Foundational Target in AML</vt:lpstr>
      <vt:lpstr>PowerPoint Presentation</vt:lpstr>
      <vt:lpstr>PowerPoint Presentation</vt:lpstr>
      <vt:lpstr>PowerPoint Presentation</vt:lpstr>
      <vt:lpstr>TEAEs in ≥25% of All Patients</vt:lpstr>
      <vt:lpstr>Grade ≥3 TEAEs in ≥10% of All Patients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Morgan Homer</dc:creator>
  <cp:lastModifiedBy>Janice Choi</cp:lastModifiedBy>
  <cp:revision>3</cp:revision>
  <cp:lastPrinted>2025-10-08T18:00:06Z</cp:lastPrinted>
  <dcterms:modified xsi:type="dcterms:W3CDTF">2026-08-11T20:19:52Z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usines Svs Classification">
    <vt:lpwstr>General</vt:lpwstr>
  </property>
  <property fmtid="{D5CDD505-2E9C-101B-9397-08002B2CF9AE}" pid="3" name="ContentType">
    <vt:lpwstr>Document</vt:lpwstr>
  </property>
  <property fmtid="{D5CDD505-2E9C-101B-9397-08002B2CF9AE}" pid="4" name="Doc Type">
    <vt:lpwstr>Template</vt:lpwstr>
  </property>
  <property fmtid="{D5CDD505-2E9C-101B-9397-08002B2CF9AE}" pid="5" name="Employee Classification">
    <vt:lpwstr>General</vt:lpwstr>
  </property>
  <property fmtid="{D5CDD505-2E9C-101B-9397-08002B2CF9AE}" pid="6" name="Year">
    <vt:lpwstr>2010</vt:lpwstr>
  </property>
  <property fmtid="{D5CDD505-2E9C-101B-9397-08002B2CF9AE}" pid="7" name="Category">
    <vt:lpwstr>None</vt:lpwstr>
  </property>
  <property fmtid="{D5CDD505-2E9C-101B-9397-08002B2CF9AE}" pid="8" name="Doc Status">
    <vt:lpwstr>Final</vt:lpwstr>
  </property>
  <property fmtid="{D5CDD505-2E9C-101B-9397-08002B2CF9AE}" pid="9" name="Department">
    <vt:lpwstr>Communications</vt:lpwstr>
  </property>
  <property fmtid="{D5CDD505-2E9C-101B-9397-08002B2CF9AE}" pid="10" name="ContentTypeId">
    <vt:lpwstr>0x010100F368FD46F9E31B4A8819A7271C3EAEB0</vt:lpwstr>
  </property>
  <property fmtid="{D5CDD505-2E9C-101B-9397-08002B2CF9AE}" pid="11" name="ASH Dept">
    <vt:lpwstr/>
  </property>
  <property fmtid="{D5CDD505-2E9C-101B-9397-08002B2CF9AE}" pid="12" name="AuthorIds_UIVersion_20480">
    <vt:lpwstr>46</vt:lpwstr>
  </property>
  <property fmtid="{D5CDD505-2E9C-101B-9397-08002B2CF9AE}" pid="13" name="MediaServiceImageTags">
    <vt:lpwstr/>
  </property>
</Properties>
</file>